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5" r:id="rId2"/>
    <p:sldMasterId id="2147483769" r:id="rId3"/>
  </p:sldMasterIdLst>
  <p:notesMasterIdLst>
    <p:notesMasterId r:id="rId46"/>
  </p:notesMasterIdLst>
  <p:handoutMasterIdLst>
    <p:handoutMasterId r:id="rId47"/>
  </p:handoutMasterIdLst>
  <p:sldIdLst>
    <p:sldId id="256" r:id="rId4"/>
    <p:sldId id="571" r:id="rId5"/>
    <p:sldId id="592" r:id="rId6"/>
    <p:sldId id="593" r:id="rId7"/>
    <p:sldId id="594" r:id="rId8"/>
    <p:sldId id="568" r:id="rId9"/>
    <p:sldId id="305" r:id="rId10"/>
    <p:sldId id="572" r:id="rId11"/>
    <p:sldId id="591" r:id="rId12"/>
    <p:sldId id="573" r:id="rId13"/>
    <p:sldId id="574" r:id="rId14"/>
    <p:sldId id="575" r:id="rId15"/>
    <p:sldId id="576" r:id="rId16"/>
    <p:sldId id="577" r:id="rId17"/>
    <p:sldId id="578" r:id="rId18"/>
    <p:sldId id="579" r:id="rId19"/>
    <p:sldId id="580" r:id="rId20"/>
    <p:sldId id="581" r:id="rId21"/>
    <p:sldId id="582" r:id="rId22"/>
    <p:sldId id="583" r:id="rId23"/>
    <p:sldId id="584" r:id="rId24"/>
    <p:sldId id="588" r:id="rId25"/>
    <p:sldId id="585" r:id="rId26"/>
    <p:sldId id="586" r:id="rId27"/>
    <p:sldId id="587" r:id="rId28"/>
    <p:sldId id="281" r:id="rId29"/>
    <p:sldId id="557" r:id="rId30"/>
    <p:sldId id="550" r:id="rId31"/>
    <p:sldId id="551" r:id="rId32"/>
    <p:sldId id="513" r:id="rId33"/>
    <p:sldId id="558" r:id="rId34"/>
    <p:sldId id="559" r:id="rId35"/>
    <p:sldId id="569" r:id="rId36"/>
    <p:sldId id="595" r:id="rId37"/>
    <p:sldId id="563" r:id="rId38"/>
    <p:sldId id="564" r:id="rId39"/>
    <p:sldId id="565" r:id="rId40"/>
    <p:sldId id="597" r:id="rId41"/>
    <p:sldId id="596" r:id="rId42"/>
    <p:sldId id="599" r:id="rId43"/>
    <p:sldId id="598" r:id="rId44"/>
    <p:sldId id="566" r:id="rId4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0AC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82099" autoAdjust="0"/>
  </p:normalViewPr>
  <p:slideViewPr>
    <p:cSldViewPr snapToGrid="0">
      <p:cViewPr varScale="1">
        <p:scale>
          <a:sx n="53" d="100"/>
          <a:sy n="53" d="100"/>
        </p:scale>
        <p:origin x="1528" y="32"/>
      </p:cViewPr>
      <p:guideLst>
        <p:guide orient="horz" pos="2160"/>
        <p:guide pos="2880"/>
      </p:guideLst>
    </p:cSldViewPr>
  </p:slideViewPr>
  <p:notesTextViewPr>
    <p:cViewPr>
      <p:scale>
        <a:sx n="66" d="100"/>
        <a:sy n="66" d="100"/>
      </p:scale>
      <p:origin x="0" y="0"/>
    </p:cViewPr>
  </p:notesTextViewPr>
  <p:sorterViewPr>
    <p:cViewPr varScale="1">
      <p:scale>
        <a:sx n="100" d="100"/>
        <a:sy n="100" d="100"/>
      </p:scale>
      <p:origin x="0" y="-6872"/>
    </p:cViewPr>
  </p:sorterViewPr>
  <p:notesViewPr>
    <p:cSldViewPr snapToGrid="0">
      <p:cViewPr varScale="1">
        <p:scale>
          <a:sx n="82" d="100"/>
          <a:sy n="82" d="100"/>
        </p:scale>
        <p:origin x="-2016" y="-84"/>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spPr>
            <a:solidFill>
              <a:schemeClr val="accent2"/>
            </a:solidFill>
          </c:spPr>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1E3-44AB-A705-98EFABCC0D30}"/>
              </c:ext>
            </c:extLst>
          </c:dPt>
          <c:dPt>
            <c:idx val="1"/>
            <c:bubble3D val="0"/>
            <c:spPr>
              <a:solidFill>
                <a:srgbClr val="0070C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1D1-4DB3-814C-7896E72DA17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とても・やや有効</c:v>
                </c:pt>
                <c:pt idx="1">
                  <c:v>あまり・まったく有効でない</c:v>
                </c:pt>
              </c:strCache>
            </c:strRef>
          </c:cat>
          <c:val>
            <c:numRef>
              <c:f>Sheet1!$B$2:$B$3</c:f>
              <c:numCache>
                <c:formatCode>General</c:formatCode>
                <c:ptCount val="2"/>
                <c:pt idx="0">
                  <c:v>63</c:v>
                </c:pt>
                <c:pt idx="1">
                  <c:v>37</c:v>
                </c:pt>
              </c:numCache>
            </c:numRef>
          </c:val>
          <c:extLst>
            <c:ext xmlns:c16="http://schemas.microsoft.com/office/drawing/2014/chart" uri="{C3380CC4-5D6E-409C-BE32-E72D297353CC}">
              <c16:uniqueId val="{00000000-11D1-4DB3-814C-7896E72DA17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8758409785932708"/>
          <c:y val="8.0433010015942746E-2"/>
          <c:w val="0.3195882025598219"/>
          <c:h val="0.87004588105003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ja-JP"/>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rot="0" vert="horz"/>
          <a:lstStyle/>
          <a:p>
            <a:pPr>
              <a:defRPr/>
            </a:pPr>
            <a:r>
              <a:rPr kumimoji="1" lang="ja-JP" altLang="ja-JP" sz="1400" dirty="0">
                <a:effectLst/>
              </a:rPr>
              <a:t>ストレスチェック後に職場環境改善を受けた従業員では心理的ストレス反応が改善</a:t>
            </a:r>
            <a:endParaRPr lang="ja-JP" altLang="ja-JP" sz="1400" dirty="0">
              <a:effectLst/>
            </a:endParaRPr>
          </a:p>
        </c:rich>
      </c:tx>
      <c:layout>
        <c:manualLayout>
          <c:xMode val="edge"/>
          <c:yMode val="edge"/>
          <c:x val="0.10884055426983123"/>
          <c:y val="2.84309793203802E-2"/>
        </c:manualLayout>
      </c:layout>
      <c:overlay val="0"/>
    </c:title>
    <c:autoTitleDeleted val="0"/>
    <c:plotArea>
      <c:layout>
        <c:manualLayout>
          <c:layoutTarget val="inner"/>
          <c:xMode val="edge"/>
          <c:yMode val="edge"/>
          <c:x val="0.1397963660339559"/>
          <c:y val="0.27499696848153571"/>
          <c:w val="0.51954822056840155"/>
          <c:h val="0.61373455091551854"/>
        </c:manualLayout>
      </c:layout>
      <c:lineChart>
        <c:grouping val="standard"/>
        <c:varyColors val="0"/>
        <c:ser>
          <c:idx val="0"/>
          <c:order val="0"/>
          <c:tx>
            <c:strRef>
              <c:f>Sheet1!$B$1</c:f>
              <c:strCache>
                <c:ptCount val="1"/>
                <c:pt idx="0">
                  <c:v>実施なし(1,336)</c:v>
                </c:pt>
              </c:strCache>
            </c:strRef>
          </c:tx>
          <c:cat>
            <c:numRef>
              <c:f>Sheet1!$A$2:$A$3</c:f>
              <c:numCache>
                <c:formatCode>General</c:formatCode>
                <c:ptCount val="2"/>
                <c:pt idx="0">
                  <c:v>2015</c:v>
                </c:pt>
                <c:pt idx="1">
                  <c:v>2016</c:v>
                </c:pt>
              </c:numCache>
            </c:numRef>
          </c:cat>
          <c:val>
            <c:numRef>
              <c:f>Sheet1!$B$2:$B$3</c:f>
              <c:numCache>
                <c:formatCode>0.0_ </c:formatCode>
                <c:ptCount val="2"/>
                <c:pt idx="0">
                  <c:v>31.27769461077845</c:v>
                </c:pt>
                <c:pt idx="1">
                  <c:v>31.276946107784401</c:v>
                </c:pt>
              </c:numCache>
            </c:numRef>
          </c:val>
          <c:smooth val="0"/>
          <c:extLst>
            <c:ext xmlns:c16="http://schemas.microsoft.com/office/drawing/2014/chart" uri="{C3380CC4-5D6E-409C-BE32-E72D297353CC}">
              <c16:uniqueId val="{00000000-DCAC-4446-BE51-95D418989F8A}"/>
            </c:ext>
          </c:extLst>
        </c:ser>
        <c:ser>
          <c:idx val="1"/>
          <c:order val="1"/>
          <c:tx>
            <c:strRef>
              <c:f>Sheet1!$C$1</c:f>
              <c:strCache>
                <c:ptCount val="1"/>
                <c:pt idx="0">
                  <c:v>受検のみ(1,005)</c:v>
                </c:pt>
              </c:strCache>
            </c:strRef>
          </c:tx>
          <c:cat>
            <c:numRef>
              <c:f>Sheet1!$A$2:$A$3</c:f>
              <c:numCache>
                <c:formatCode>General</c:formatCode>
                <c:ptCount val="2"/>
                <c:pt idx="0">
                  <c:v>2015</c:v>
                </c:pt>
                <c:pt idx="1">
                  <c:v>2016</c:v>
                </c:pt>
              </c:numCache>
            </c:numRef>
          </c:cat>
          <c:val>
            <c:numRef>
              <c:f>Sheet1!$C$2:$C$3</c:f>
              <c:numCache>
                <c:formatCode>0.0_ </c:formatCode>
                <c:ptCount val="2"/>
                <c:pt idx="0">
                  <c:v>31.713432835820861</c:v>
                </c:pt>
                <c:pt idx="1">
                  <c:v>31.392039800995011</c:v>
                </c:pt>
              </c:numCache>
            </c:numRef>
          </c:val>
          <c:smooth val="0"/>
          <c:extLst>
            <c:ext xmlns:c16="http://schemas.microsoft.com/office/drawing/2014/chart" uri="{C3380CC4-5D6E-409C-BE32-E72D297353CC}">
              <c16:uniqueId val="{00000001-DCAC-4446-BE51-95D418989F8A}"/>
            </c:ext>
          </c:extLst>
        </c:ser>
        <c:ser>
          <c:idx val="2"/>
          <c:order val="2"/>
          <c:tx>
            <c:strRef>
              <c:f>Sheet1!$D$1</c:f>
              <c:strCache>
                <c:ptCount val="1"/>
                <c:pt idx="0">
                  <c:v>職場環境改善のみ(75)</c:v>
                </c:pt>
              </c:strCache>
            </c:strRef>
          </c:tx>
          <c:cat>
            <c:numRef>
              <c:f>Sheet1!$A$2:$A$3</c:f>
              <c:numCache>
                <c:formatCode>General</c:formatCode>
                <c:ptCount val="2"/>
                <c:pt idx="0">
                  <c:v>2015</c:v>
                </c:pt>
                <c:pt idx="1">
                  <c:v>2016</c:v>
                </c:pt>
              </c:numCache>
            </c:numRef>
          </c:cat>
          <c:val>
            <c:numRef>
              <c:f>Sheet1!$D$2:$D$3</c:f>
              <c:numCache>
                <c:formatCode>0.0_ </c:formatCode>
                <c:ptCount val="2"/>
                <c:pt idx="0">
                  <c:v>31.080000000000002</c:v>
                </c:pt>
                <c:pt idx="1">
                  <c:v>31.200000000000003</c:v>
                </c:pt>
              </c:numCache>
            </c:numRef>
          </c:val>
          <c:smooth val="0"/>
          <c:extLst>
            <c:ext xmlns:c16="http://schemas.microsoft.com/office/drawing/2014/chart" uri="{C3380CC4-5D6E-409C-BE32-E72D297353CC}">
              <c16:uniqueId val="{00000002-DCAC-4446-BE51-95D418989F8A}"/>
            </c:ext>
          </c:extLst>
        </c:ser>
        <c:ser>
          <c:idx val="3"/>
          <c:order val="3"/>
          <c:tx>
            <c:strRef>
              <c:f>Sheet1!$E$1</c:f>
              <c:strCache>
                <c:ptCount val="1"/>
                <c:pt idx="0">
                  <c:v>受検かつ職場環境改善(65)</c:v>
                </c:pt>
              </c:strCache>
            </c:strRef>
          </c:tx>
          <c:spPr>
            <a:ln>
              <a:solidFill>
                <a:srgbClr val="FF0000"/>
              </a:solidFill>
            </a:ln>
          </c:spPr>
          <c:marker>
            <c:spPr>
              <a:ln>
                <a:solidFill>
                  <a:srgbClr val="FF0000"/>
                </a:solidFill>
              </a:ln>
            </c:spPr>
          </c:marker>
          <c:cat>
            <c:numRef>
              <c:f>Sheet1!$A$2:$A$3</c:f>
              <c:numCache>
                <c:formatCode>General</c:formatCode>
                <c:ptCount val="2"/>
                <c:pt idx="0">
                  <c:v>2015</c:v>
                </c:pt>
                <c:pt idx="1">
                  <c:v>2016</c:v>
                </c:pt>
              </c:numCache>
            </c:numRef>
          </c:cat>
          <c:val>
            <c:numRef>
              <c:f>Sheet1!$E$2:$E$3</c:f>
              <c:numCache>
                <c:formatCode>0.0_ </c:formatCode>
                <c:ptCount val="2"/>
                <c:pt idx="0">
                  <c:v>29.66153846153847</c:v>
                </c:pt>
                <c:pt idx="1">
                  <c:v>28.169230769230758</c:v>
                </c:pt>
              </c:numCache>
            </c:numRef>
          </c:val>
          <c:smooth val="0"/>
          <c:extLst>
            <c:ext xmlns:c16="http://schemas.microsoft.com/office/drawing/2014/chart" uri="{C3380CC4-5D6E-409C-BE32-E72D297353CC}">
              <c16:uniqueId val="{00000003-DCAC-4446-BE51-95D418989F8A}"/>
            </c:ext>
          </c:extLst>
        </c:ser>
        <c:dLbls>
          <c:showLegendKey val="0"/>
          <c:showVal val="0"/>
          <c:showCatName val="0"/>
          <c:showSerName val="0"/>
          <c:showPercent val="0"/>
          <c:showBubbleSize val="0"/>
        </c:dLbls>
        <c:marker val="1"/>
        <c:smooth val="0"/>
        <c:axId val="121012224"/>
        <c:axId val="121014144"/>
      </c:lineChart>
      <c:catAx>
        <c:axId val="121012224"/>
        <c:scaling>
          <c:orientation val="minMax"/>
        </c:scaling>
        <c:delete val="0"/>
        <c:axPos val="b"/>
        <c:numFmt formatCode="General" sourceLinked="1"/>
        <c:majorTickMark val="out"/>
        <c:minorTickMark val="none"/>
        <c:tickLblPos val="nextTo"/>
        <c:txPr>
          <a:bodyPr rot="-60000000" vert="horz"/>
          <a:lstStyle/>
          <a:p>
            <a:pPr>
              <a:defRPr/>
            </a:pPr>
            <a:endParaRPr lang="ja-JP"/>
          </a:p>
        </c:txPr>
        <c:crossAx val="121014144"/>
        <c:crosses val="autoZero"/>
        <c:auto val="1"/>
        <c:lblAlgn val="ctr"/>
        <c:lblOffset val="100"/>
        <c:noMultiLvlLbl val="0"/>
      </c:catAx>
      <c:valAx>
        <c:axId val="121014144"/>
        <c:scaling>
          <c:orientation val="minMax"/>
        </c:scaling>
        <c:delete val="0"/>
        <c:axPos val="l"/>
        <c:majorGridlines/>
        <c:title>
          <c:tx>
            <c:rich>
              <a:bodyPr rot="-5400000" vert="horz"/>
              <a:lstStyle/>
              <a:p>
                <a:pPr>
                  <a:defRPr/>
                </a:pPr>
                <a:r>
                  <a:rPr lang="ja-JP" dirty="0"/>
                  <a:t>心理的ストレス反応</a:t>
                </a:r>
              </a:p>
            </c:rich>
          </c:tx>
          <c:layout>
            <c:manualLayout>
              <c:xMode val="edge"/>
              <c:yMode val="edge"/>
              <c:x val="1.610305958132045E-2"/>
              <c:y val="0.29913649548713522"/>
            </c:manualLayout>
          </c:layout>
          <c:overlay val="0"/>
        </c:title>
        <c:numFmt formatCode="General" sourceLinked="0"/>
        <c:majorTickMark val="none"/>
        <c:minorTickMark val="none"/>
        <c:tickLblPos val="nextTo"/>
        <c:txPr>
          <a:bodyPr rot="-60000000" vert="horz"/>
          <a:lstStyle/>
          <a:p>
            <a:pPr>
              <a:defRPr/>
            </a:pPr>
            <a:endParaRPr lang="ja-JP"/>
          </a:p>
        </c:txPr>
        <c:crossAx val="121012224"/>
        <c:crosses val="autoZero"/>
        <c:crossBetween val="between"/>
      </c:valAx>
    </c:plotArea>
    <c:legend>
      <c:legendPos val="r"/>
      <c:layout>
        <c:manualLayout>
          <c:xMode val="edge"/>
          <c:yMode val="edge"/>
          <c:x val="0.66056669750251196"/>
          <c:y val="0.26922383799565325"/>
          <c:w val="0.32302102257980797"/>
          <c:h val="0.54267501189288014"/>
        </c:manualLayout>
      </c:layout>
      <c:overlay val="0"/>
      <c:txPr>
        <a:bodyPr rot="0" vert="horz"/>
        <a:lstStyle/>
        <a:p>
          <a:pPr>
            <a:defRPr/>
          </a:pPr>
          <a:endParaRPr lang="ja-JP"/>
        </a:p>
      </c:txPr>
    </c:legend>
    <c:plotVisOnly val="1"/>
    <c:dispBlanksAs val="gap"/>
    <c:showDLblsOverMax val="0"/>
  </c:chart>
  <c:spPr>
    <a:solidFill>
      <a:schemeClr val="bg1"/>
    </a:solidFill>
  </c:spPr>
  <c:txPr>
    <a:bodyPr/>
    <a:lstStyle/>
    <a:p>
      <a:pPr>
        <a:defRPr sz="900"/>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90932450148759"/>
          <c:y val="5.7664954838350511E-2"/>
          <c:w val="0.56242468637586751"/>
          <c:h val="0.88828348619171549"/>
        </c:manualLayout>
      </c:layout>
      <c:barChart>
        <c:barDir val="col"/>
        <c:grouping val="clustered"/>
        <c:varyColors val="0"/>
        <c:ser>
          <c:idx val="0"/>
          <c:order val="0"/>
          <c:tx>
            <c:strRef>
              <c:f>Sheet1!$B$1</c:f>
              <c:strCache>
                <c:ptCount val="1"/>
                <c:pt idx="0">
                  <c:v>費用</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分類 1</c:v>
                </c:pt>
              </c:strCache>
            </c:strRef>
          </c:cat>
          <c:val>
            <c:numRef>
              <c:f>Sheet1!$B$2</c:f>
              <c:numCache>
                <c:formatCode>General</c:formatCode>
                <c:ptCount val="1"/>
                <c:pt idx="0">
                  <c:v>7660</c:v>
                </c:pt>
              </c:numCache>
            </c:numRef>
          </c:val>
          <c:extLst>
            <c:ext xmlns:c16="http://schemas.microsoft.com/office/drawing/2014/chart" uri="{C3380CC4-5D6E-409C-BE32-E72D297353CC}">
              <c16:uniqueId val="{00000000-3513-4EC9-868E-1D452A0BFB5E}"/>
            </c:ext>
          </c:extLst>
        </c:ser>
        <c:ser>
          <c:idx val="1"/>
          <c:order val="1"/>
          <c:tx>
            <c:strRef>
              <c:f>Sheet1!$C$1</c:f>
              <c:strCache>
                <c:ptCount val="1"/>
                <c:pt idx="0">
                  <c:v>便益</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分類 1</c:v>
                </c:pt>
              </c:strCache>
            </c:strRef>
          </c:cat>
          <c:val>
            <c:numRef>
              <c:f>Sheet1!$C$2</c:f>
              <c:numCache>
                <c:formatCode>General</c:formatCode>
                <c:ptCount val="1"/>
                <c:pt idx="0">
                  <c:v>15200</c:v>
                </c:pt>
              </c:numCache>
            </c:numRef>
          </c:val>
          <c:extLst>
            <c:ext xmlns:c16="http://schemas.microsoft.com/office/drawing/2014/chart" uri="{C3380CC4-5D6E-409C-BE32-E72D297353CC}">
              <c16:uniqueId val="{00000001-3513-4EC9-868E-1D452A0BFB5E}"/>
            </c:ext>
          </c:extLst>
        </c:ser>
        <c:dLbls>
          <c:showLegendKey val="0"/>
          <c:showVal val="0"/>
          <c:showCatName val="0"/>
          <c:showSerName val="0"/>
          <c:showPercent val="0"/>
          <c:showBubbleSize val="0"/>
        </c:dLbls>
        <c:gapWidth val="150"/>
        <c:axId val="120935552"/>
        <c:axId val="120937088"/>
      </c:barChart>
      <c:catAx>
        <c:axId val="120935552"/>
        <c:scaling>
          <c:orientation val="minMax"/>
        </c:scaling>
        <c:delete val="1"/>
        <c:axPos val="b"/>
        <c:numFmt formatCode="General" sourceLinked="1"/>
        <c:majorTickMark val="none"/>
        <c:minorTickMark val="none"/>
        <c:tickLblPos val="nextTo"/>
        <c:crossAx val="120937088"/>
        <c:crosses val="autoZero"/>
        <c:auto val="1"/>
        <c:lblAlgn val="ctr"/>
        <c:lblOffset val="100"/>
        <c:noMultiLvlLbl val="0"/>
      </c:catAx>
      <c:valAx>
        <c:axId val="1209370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ja-JP" altLang="en-US" sz="1200" dirty="0">
                    <a:solidFill>
                      <a:schemeClr val="tx1"/>
                    </a:solidFill>
                  </a:rPr>
                  <a:t>従業員１人当り（円）</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ja-JP"/>
          </a:p>
        </c:txPr>
        <c:crossAx val="120935552"/>
        <c:crosses val="autoZero"/>
        <c:crossBetween val="between"/>
      </c:valAx>
      <c:spPr>
        <a:solidFill>
          <a:schemeClr val="bg1"/>
        </a:solidFill>
        <a:ln>
          <a:noFill/>
        </a:ln>
        <a:effectLst/>
      </c:spPr>
    </c:plotArea>
    <c:legend>
      <c:legendPos val="r"/>
      <c:layout>
        <c:manualLayout>
          <c:xMode val="edge"/>
          <c:yMode val="edge"/>
          <c:x val="0.2526632482391532"/>
          <c:y val="0.16753696203823551"/>
          <c:w val="0.21582624958086868"/>
          <c:h val="0.2191911281228819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2CFDA0-C50B-4957-88F5-90FCDC7B0E29}"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kumimoji="1" lang="ja-JP" altLang="en-US"/>
        </a:p>
      </dgm:t>
    </dgm:pt>
    <dgm:pt modelId="{8DB5B6A9-E388-43B8-97CD-66D7ED18E532}">
      <dgm:prSet phldrT="[テキスト]"/>
      <dgm:spPr/>
      <dgm:t>
        <a:bodyPr/>
        <a:lstStyle/>
        <a:p>
          <a:r>
            <a:rPr kumimoji="1" lang="ja-JP" altLang="en-US" dirty="0"/>
            <a:t>日本を含む世界中から</a:t>
          </a:r>
          <a:r>
            <a:rPr kumimoji="1" lang="en-US" altLang="ja-JP" dirty="0"/>
            <a:t>33</a:t>
          </a:r>
          <a:r>
            <a:rPr kumimoji="1" lang="ja-JP" altLang="en-US" dirty="0"/>
            <a:t>の研究をまとめた結果、職場環境改善の効果が認められた</a:t>
          </a:r>
          <a:endParaRPr kumimoji="1" lang="en-US" altLang="ja-JP" dirty="0"/>
        </a:p>
        <a:p>
          <a:endParaRPr kumimoji="1" lang="ja-JP" altLang="en-US" dirty="0"/>
        </a:p>
      </dgm:t>
    </dgm:pt>
    <dgm:pt modelId="{0804CE65-B786-4F1D-B931-8D42DF69783F}" type="parTrans" cxnId="{F60BBF61-AE20-4800-854E-E6CE1C273AF8}">
      <dgm:prSet/>
      <dgm:spPr/>
      <dgm:t>
        <a:bodyPr/>
        <a:lstStyle/>
        <a:p>
          <a:endParaRPr kumimoji="1" lang="ja-JP" altLang="en-US"/>
        </a:p>
      </dgm:t>
    </dgm:pt>
    <dgm:pt modelId="{4645145C-519B-4007-A5BC-FE80682E992B}" type="sibTrans" cxnId="{F60BBF61-AE20-4800-854E-E6CE1C273AF8}">
      <dgm:prSet/>
      <dgm:spPr/>
      <dgm:t>
        <a:bodyPr/>
        <a:lstStyle/>
        <a:p>
          <a:endParaRPr kumimoji="1" lang="ja-JP" altLang="en-US"/>
        </a:p>
      </dgm:t>
    </dgm:pt>
    <dgm:pt modelId="{53FE2E2E-6796-4B23-AE49-2B3AB757A669}">
      <dgm:prSet phldrT="[テキスト]" custT="1"/>
      <dgm:spPr/>
      <dgm:t>
        <a:bodyPr/>
        <a:lstStyle/>
        <a:p>
          <a:pPr algn="l"/>
          <a:r>
            <a:rPr kumimoji="1" lang="ja-JP" altLang="en-US" sz="1600" b="1" dirty="0"/>
            <a:t>ストレスチェック後に職場環境改善を受けた従業員の</a:t>
          </a:r>
          <a:r>
            <a:rPr kumimoji="1" lang="en-US" altLang="ja-JP" sz="1600" b="1" dirty="0"/>
            <a:t>6</a:t>
          </a:r>
          <a:r>
            <a:rPr kumimoji="1" lang="ja-JP" altLang="en-US" sz="1600" b="1" dirty="0"/>
            <a:t>割が「有効」と回答</a:t>
          </a:r>
          <a:endParaRPr kumimoji="1" lang="en-US" altLang="ja-JP" sz="1600" b="1" dirty="0"/>
        </a:p>
        <a:p>
          <a:pPr algn="l"/>
          <a:endParaRPr kumimoji="1" lang="en-US" altLang="ja-JP" sz="1800" dirty="0"/>
        </a:p>
        <a:p>
          <a:pPr algn="l"/>
          <a:endParaRPr kumimoji="1" lang="ja-JP" altLang="en-US" sz="1800" dirty="0"/>
        </a:p>
      </dgm:t>
    </dgm:pt>
    <dgm:pt modelId="{4C14BAF8-26E5-4C82-9FE4-8BB659F73A08}" type="parTrans" cxnId="{37770E39-51A9-4D06-839D-0ECE149EB753}">
      <dgm:prSet/>
      <dgm:spPr/>
      <dgm:t>
        <a:bodyPr/>
        <a:lstStyle/>
        <a:p>
          <a:endParaRPr kumimoji="1" lang="ja-JP" altLang="en-US"/>
        </a:p>
      </dgm:t>
    </dgm:pt>
    <dgm:pt modelId="{C4D84168-C99A-4FB3-A804-5C26C85F542B}" type="sibTrans" cxnId="{37770E39-51A9-4D06-839D-0ECE149EB753}">
      <dgm:prSet/>
      <dgm:spPr/>
      <dgm:t>
        <a:bodyPr/>
        <a:lstStyle/>
        <a:p>
          <a:endParaRPr kumimoji="1" lang="ja-JP" altLang="en-US"/>
        </a:p>
      </dgm:t>
    </dgm:pt>
    <dgm:pt modelId="{6F0C80D8-C3A1-4619-9909-B254D0EF7C47}">
      <dgm:prSet phldrT="[テキスト]" custT="1"/>
      <dgm:spPr/>
      <dgm:t>
        <a:bodyPr/>
        <a:lstStyle/>
        <a:p>
          <a:pPr algn="l" rtl="0">
            <a:lnSpc>
              <a:spcPct val="100000"/>
            </a:lnSpc>
            <a:spcAft>
              <a:spcPts val="0"/>
            </a:spcAft>
          </a:pPr>
          <a:endParaRPr lang="en-US" altLang="ja-JP" sz="1600" b="1" dirty="0">
            <a:solidFill>
              <a:schemeClr val="tx1"/>
            </a:solidFill>
            <a:effectLst/>
          </a:endParaRPr>
        </a:p>
        <a:p>
          <a:pPr algn="l" rtl="0">
            <a:lnSpc>
              <a:spcPct val="90000"/>
            </a:lnSpc>
            <a:spcAft>
              <a:spcPct val="35000"/>
            </a:spcAft>
          </a:pPr>
          <a:endParaRPr lang="en-US" altLang="ja-JP" sz="1600" b="1" dirty="0">
            <a:solidFill>
              <a:schemeClr val="tx1"/>
            </a:solidFill>
            <a:effectLst/>
          </a:endParaRPr>
        </a:p>
        <a:p>
          <a:pPr algn="l" rtl="0">
            <a:lnSpc>
              <a:spcPct val="90000"/>
            </a:lnSpc>
            <a:spcAft>
              <a:spcPct val="35000"/>
            </a:spcAft>
          </a:pPr>
          <a:endParaRPr lang="en-US" altLang="ja-JP" sz="1600" dirty="0"/>
        </a:p>
      </dgm:t>
    </dgm:pt>
    <dgm:pt modelId="{62CCC701-6860-4E0D-BA63-34E50D5A0012}" type="parTrans" cxnId="{17A9CE99-D637-458D-BA4D-9D7C9BEE1D0F}">
      <dgm:prSet/>
      <dgm:spPr/>
      <dgm:t>
        <a:bodyPr/>
        <a:lstStyle/>
        <a:p>
          <a:endParaRPr kumimoji="1" lang="ja-JP" altLang="en-US"/>
        </a:p>
      </dgm:t>
    </dgm:pt>
    <dgm:pt modelId="{940719D2-14D5-4FC6-B678-B38F54F40ACC}" type="sibTrans" cxnId="{17A9CE99-D637-458D-BA4D-9D7C9BEE1D0F}">
      <dgm:prSet/>
      <dgm:spPr/>
      <dgm:t>
        <a:bodyPr/>
        <a:lstStyle/>
        <a:p>
          <a:endParaRPr kumimoji="1" lang="ja-JP" altLang="en-US"/>
        </a:p>
      </dgm:t>
    </dgm:pt>
    <dgm:pt modelId="{30E0CE46-9037-43B6-95AD-6448492CCBCC}">
      <dgm:prSet phldrT="[テキスト]"/>
      <dgm:spPr/>
      <dgm:t>
        <a:bodyPr/>
        <a:lstStyle/>
        <a:p>
          <a:r>
            <a:rPr kumimoji="1" lang="ja-JP" altLang="en-US" dirty="0"/>
            <a:t>ストレスチェック後に職場環境改善を受けた従業員では心理的ストレス反応が改善（今村他</a:t>
          </a:r>
          <a:r>
            <a:rPr kumimoji="1" lang="en-US" altLang="ja-JP" dirty="0"/>
            <a:t>, J </a:t>
          </a:r>
          <a:r>
            <a:rPr kumimoji="1" lang="en-US" altLang="ja-JP" dirty="0" err="1"/>
            <a:t>Occup</a:t>
          </a:r>
          <a:r>
            <a:rPr kumimoji="1" lang="en-US" altLang="ja-JP" dirty="0"/>
            <a:t> Health 2018)</a:t>
          </a:r>
          <a:endParaRPr kumimoji="1" lang="ja-JP" altLang="en-US" dirty="0"/>
        </a:p>
      </dgm:t>
    </dgm:pt>
    <dgm:pt modelId="{35113FB2-3CB5-401A-9783-F5FA490833DA}" type="sibTrans" cxnId="{67F603F3-3F12-474A-9DA8-ACB5B9D939AC}">
      <dgm:prSet/>
      <dgm:spPr/>
      <dgm:t>
        <a:bodyPr/>
        <a:lstStyle/>
        <a:p>
          <a:endParaRPr kumimoji="1" lang="ja-JP" altLang="en-US"/>
        </a:p>
      </dgm:t>
    </dgm:pt>
    <dgm:pt modelId="{AAD32203-BA26-44CB-9361-C2F6D3E66102}" type="parTrans" cxnId="{67F603F3-3F12-474A-9DA8-ACB5B9D939AC}">
      <dgm:prSet/>
      <dgm:spPr/>
      <dgm:t>
        <a:bodyPr/>
        <a:lstStyle/>
        <a:p>
          <a:endParaRPr kumimoji="1" lang="ja-JP" altLang="en-US"/>
        </a:p>
      </dgm:t>
    </dgm:pt>
    <dgm:pt modelId="{C19C9EE4-92AF-47DC-A61B-0157B430C210}" type="pres">
      <dgm:prSet presAssocID="{042CFDA0-C50B-4957-88F5-90FCDC7B0E29}" presName="diagram" presStyleCnt="0">
        <dgm:presLayoutVars>
          <dgm:dir/>
          <dgm:resizeHandles val="exact"/>
        </dgm:presLayoutVars>
      </dgm:prSet>
      <dgm:spPr/>
      <dgm:t>
        <a:bodyPr/>
        <a:lstStyle/>
        <a:p>
          <a:endParaRPr kumimoji="1" lang="ja-JP" altLang="en-US"/>
        </a:p>
      </dgm:t>
    </dgm:pt>
    <dgm:pt modelId="{2CE7A217-CE28-4A04-9DE9-17B4732EAAA7}" type="pres">
      <dgm:prSet presAssocID="{8DB5B6A9-E388-43B8-97CD-66D7ED18E532}" presName="node" presStyleLbl="node1" presStyleIdx="0" presStyleCnt="4">
        <dgm:presLayoutVars>
          <dgm:bulletEnabled val="1"/>
        </dgm:presLayoutVars>
      </dgm:prSet>
      <dgm:spPr/>
      <dgm:t>
        <a:bodyPr/>
        <a:lstStyle/>
        <a:p>
          <a:endParaRPr kumimoji="1" lang="ja-JP" altLang="en-US"/>
        </a:p>
      </dgm:t>
    </dgm:pt>
    <dgm:pt modelId="{27E8FB85-C86D-42FD-BCDA-027D6ABFF0FC}" type="pres">
      <dgm:prSet presAssocID="{4645145C-519B-4007-A5BC-FE80682E992B}" presName="sibTrans" presStyleCnt="0"/>
      <dgm:spPr/>
    </dgm:pt>
    <dgm:pt modelId="{41132490-1E77-4312-B17E-ED6F579986AA}" type="pres">
      <dgm:prSet presAssocID="{53FE2E2E-6796-4B23-AE49-2B3AB757A669}" presName="node" presStyleLbl="node1" presStyleIdx="1" presStyleCnt="4">
        <dgm:presLayoutVars>
          <dgm:bulletEnabled val="1"/>
        </dgm:presLayoutVars>
      </dgm:prSet>
      <dgm:spPr/>
      <dgm:t>
        <a:bodyPr/>
        <a:lstStyle/>
        <a:p>
          <a:endParaRPr kumimoji="1" lang="ja-JP" altLang="en-US"/>
        </a:p>
      </dgm:t>
    </dgm:pt>
    <dgm:pt modelId="{EE974C86-E773-4FBC-8EAE-ECA54C6B2E84}" type="pres">
      <dgm:prSet presAssocID="{C4D84168-C99A-4FB3-A804-5C26C85F542B}" presName="sibTrans" presStyleCnt="0"/>
      <dgm:spPr/>
    </dgm:pt>
    <dgm:pt modelId="{0C971BE1-56CB-416E-91A6-CA84FDB752E9}" type="pres">
      <dgm:prSet presAssocID="{30E0CE46-9037-43B6-95AD-6448492CCBCC}" presName="node" presStyleLbl="node1" presStyleIdx="2" presStyleCnt="4">
        <dgm:presLayoutVars>
          <dgm:bulletEnabled val="1"/>
        </dgm:presLayoutVars>
      </dgm:prSet>
      <dgm:spPr/>
      <dgm:t>
        <a:bodyPr/>
        <a:lstStyle/>
        <a:p>
          <a:endParaRPr kumimoji="1" lang="ja-JP" altLang="en-US"/>
        </a:p>
      </dgm:t>
    </dgm:pt>
    <dgm:pt modelId="{6E653D28-2D88-4395-9B37-E3B982D2353C}" type="pres">
      <dgm:prSet presAssocID="{35113FB2-3CB5-401A-9783-F5FA490833DA}" presName="sibTrans" presStyleCnt="0"/>
      <dgm:spPr/>
    </dgm:pt>
    <dgm:pt modelId="{2FA22440-C9C3-47BE-ABC6-C89DEB519E71}" type="pres">
      <dgm:prSet presAssocID="{6F0C80D8-C3A1-4619-9909-B254D0EF7C47}" presName="node" presStyleLbl="node1" presStyleIdx="3" presStyleCnt="4">
        <dgm:presLayoutVars>
          <dgm:bulletEnabled val="1"/>
        </dgm:presLayoutVars>
      </dgm:prSet>
      <dgm:spPr/>
      <dgm:t>
        <a:bodyPr/>
        <a:lstStyle/>
        <a:p>
          <a:endParaRPr kumimoji="1" lang="ja-JP" altLang="en-US"/>
        </a:p>
      </dgm:t>
    </dgm:pt>
  </dgm:ptLst>
  <dgm:cxnLst>
    <dgm:cxn modelId="{37770E39-51A9-4D06-839D-0ECE149EB753}" srcId="{042CFDA0-C50B-4957-88F5-90FCDC7B0E29}" destId="{53FE2E2E-6796-4B23-AE49-2B3AB757A669}" srcOrd="1" destOrd="0" parTransId="{4C14BAF8-26E5-4C82-9FE4-8BB659F73A08}" sibTransId="{C4D84168-C99A-4FB3-A804-5C26C85F542B}"/>
    <dgm:cxn modelId="{3742ED06-11D3-4779-9745-F51D598A96F5}" type="presOf" srcId="{042CFDA0-C50B-4957-88F5-90FCDC7B0E29}" destId="{C19C9EE4-92AF-47DC-A61B-0157B430C210}" srcOrd="0" destOrd="0" presId="urn:microsoft.com/office/officeart/2005/8/layout/default"/>
    <dgm:cxn modelId="{17A9CE99-D637-458D-BA4D-9D7C9BEE1D0F}" srcId="{042CFDA0-C50B-4957-88F5-90FCDC7B0E29}" destId="{6F0C80D8-C3A1-4619-9909-B254D0EF7C47}" srcOrd="3" destOrd="0" parTransId="{62CCC701-6860-4E0D-BA63-34E50D5A0012}" sibTransId="{940719D2-14D5-4FC6-B678-B38F54F40ACC}"/>
    <dgm:cxn modelId="{4242F492-1E8B-42A6-81F6-4D1EEF85F485}" type="presOf" srcId="{6F0C80D8-C3A1-4619-9909-B254D0EF7C47}" destId="{2FA22440-C9C3-47BE-ABC6-C89DEB519E71}" srcOrd="0" destOrd="0" presId="urn:microsoft.com/office/officeart/2005/8/layout/default"/>
    <dgm:cxn modelId="{F60BBF61-AE20-4800-854E-E6CE1C273AF8}" srcId="{042CFDA0-C50B-4957-88F5-90FCDC7B0E29}" destId="{8DB5B6A9-E388-43B8-97CD-66D7ED18E532}" srcOrd="0" destOrd="0" parTransId="{0804CE65-B786-4F1D-B931-8D42DF69783F}" sibTransId="{4645145C-519B-4007-A5BC-FE80682E992B}"/>
    <dgm:cxn modelId="{6E980BDE-2019-46FD-801E-0B56769990F5}" type="presOf" srcId="{53FE2E2E-6796-4B23-AE49-2B3AB757A669}" destId="{41132490-1E77-4312-B17E-ED6F579986AA}" srcOrd="0" destOrd="0" presId="urn:microsoft.com/office/officeart/2005/8/layout/default"/>
    <dgm:cxn modelId="{BD2AEC57-A2BD-423D-902C-CB972AE9E71F}" type="presOf" srcId="{8DB5B6A9-E388-43B8-97CD-66D7ED18E532}" destId="{2CE7A217-CE28-4A04-9DE9-17B4732EAAA7}" srcOrd="0" destOrd="0" presId="urn:microsoft.com/office/officeart/2005/8/layout/default"/>
    <dgm:cxn modelId="{22026814-FBCE-43C7-87BF-4DE3AF42CC11}" type="presOf" srcId="{30E0CE46-9037-43B6-95AD-6448492CCBCC}" destId="{0C971BE1-56CB-416E-91A6-CA84FDB752E9}" srcOrd="0" destOrd="0" presId="urn:microsoft.com/office/officeart/2005/8/layout/default"/>
    <dgm:cxn modelId="{67F603F3-3F12-474A-9DA8-ACB5B9D939AC}" srcId="{042CFDA0-C50B-4957-88F5-90FCDC7B0E29}" destId="{30E0CE46-9037-43B6-95AD-6448492CCBCC}" srcOrd="2" destOrd="0" parTransId="{AAD32203-BA26-44CB-9361-C2F6D3E66102}" sibTransId="{35113FB2-3CB5-401A-9783-F5FA490833DA}"/>
    <dgm:cxn modelId="{BDA3C28A-3C88-4D0E-93AB-EBDD669E8DF1}" type="presParOf" srcId="{C19C9EE4-92AF-47DC-A61B-0157B430C210}" destId="{2CE7A217-CE28-4A04-9DE9-17B4732EAAA7}" srcOrd="0" destOrd="0" presId="urn:microsoft.com/office/officeart/2005/8/layout/default"/>
    <dgm:cxn modelId="{318BD44F-6D8E-4E13-BCE2-6249D6495808}" type="presParOf" srcId="{C19C9EE4-92AF-47DC-A61B-0157B430C210}" destId="{27E8FB85-C86D-42FD-BCDA-027D6ABFF0FC}" srcOrd="1" destOrd="0" presId="urn:microsoft.com/office/officeart/2005/8/layout/default"/>
    <dgm:cxn modelId="{41DBC734-8F9C-46F8-89E9-E621A8062069}" type="presParOf" srcId="{C19C9EE4-92AF-47DC-A61B-0157B430C210}" destId="{41132490-1E77-4312-B17E-ED6F579986AA}" srcOrd="2" destOrd="0" presId="urn:microsoft.com/office/officeart/2005/8/layout/default"/>
    <dgm:cxn modelId="{8CC7740F-D91C-42D2-9A84-B1197258114E}" type="presParOf" srcId="{C19C9EE4-92AF-47DC-A61B-0157B430C210}" destId="{EE974C86-E773-4FBC-8EAE-ECA54C6B2E84}" srcOrd="3" destOrd="0" presId="urn:microsoft.com/office/officeart/2005/8/layout/default"/>
    <dgm:cxn modelId="{CF1B005F-6B71-4762-8445-F122FCB517E5}" type="presParOf" srcId="{C19C9EE4-92AF-47DC-A61B-0157B430C210}" destId="{0C971BE1-56CB-416E-91A6-CA84FDB752E9}" srcOrd="4" destOrd="0" presId="urn:microsoft.com/office/officeart/2005/8/layout/default"/>
    <dgm:cxn modelId="{D379856F-A9C2-42CF-8605-DBBF6231E390}" type="presParOf" srcId="{C19C9EE4-92AF-47DC-A61B-0157B430C210}" destId="{6E653D28-2D88-4395-9B37-E3B982D2353C}" srcOrd="5" destOrd="0" presId="urn:microsoft.com/office/officeart/2005/8/layout/default"/>
    <dgm:cxn modelId="{18DF6966-60F5-47D5-B69F-4FF3CF360012}" type="presParOf" srcId="{C19C9EE4-92AF-47DC-A61B-0157B430C210}" destId="{2FA22440-C9C3-47BE-ABC6-C89DEB519E7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34A100-6C5B-4D1F-9651-994AF3B2CEA8}" type="doc">
      <dgm:prSet loTypeId="urn:microsoft.com/office/officeart/2005/8/layout/process1" loCatId="process" qsTypeId="urn:microsoft.com/office/officeart/2005/8/quickstyle/3d1" qsCatId="3D" csTypeId="urn:microsoft.com/office/officeart/2005/8/colors/colorful3" csCatId="colorful" phldr="1"/>
      <dgm:spPr/>
      <dgm:t>
        <a:bodyPr/>
        <a:lstStyle/>
        <a:p>
          <a:endParaRPr kumimoji="1" lang="ja-JP" altLang="en-US"/>
        </a:p>
      </dgm:t>
    </dgm:pt>
    <dgm:pt modelId="{03BD0FAE-9B6A-49CB-BFAC-8822FA1C4695}">
      <dgm:prSet phldrT="[テキスト]" custT="1"/>
      <dgm:spPr>
        <a:solidFill>
          <a:schemeClr val="tx1">
            <a:lumMod val="85000"/>
            <a:lumOff val="15000"/>
          </a:schemeClr>
        </a:solidFill>
      </dgm:spPr>
      <dgm:t>
        <a:bodyPr/>
        <a:lstStyle/>
        <a:p>
          <a:r>
            <a:rPr kumimoji="1" lang="ja-JP" altLang="en-US" sz="1800" dirty="0"/>
            <a:t>集団分析結果</a:t>
          </a:r>
          <a:endParaRPr kumimoji="1" lang="ja-JP" altLang="en-US" sz="1600" dirty="0"/>
        </a:p>
      </dgm:t>
    </dgm:pt>
    <dgm:pt modelId="{76E9C710-A6E2-4752-855A-D589F0D57C9E}" type="parTrans" cxnId="{3117DB19-77E5-429E-BA64-ABC5064DF555}">
      <dgm:prSet/>
      <dgm:spPr/>
      <dgm:t>
        <a:bodyPr/>
        <a:lstStyle/>
        <a:p>
          <a:endParaRPr kumimoji="1" lang="ja-JP" altLang="en-US" sz="1400"/>
        </a:p>
      </dgm:t>
    </dgm:pt>
    <dgm:pt modelId="{FBC279D0-C7B9-48B7-A859-1531BBA48264}" type="sibTrans" cxnId="{3117DB19-77E5-429E-BA64-ABC5064DF555}">
      <dgm:prSet custT="1"/>
      <dgm:spPr/>
      <dgm:t>
        <a:bodyPr/>
        <a:lstStyle/>
        <a:p>
          <a:endParaRPr kumimoji="1" lang="ja-JP" altLang="en-US" sz="1400"/>
        </a:p>
      </dgm:t>
    </dgm:pt>
    <dgm:pt modelId="{937C369E-6BAF-4A34-B6A5-DE84A3E92BF8}">
      <dgm:prSet phldrT="[テキスト]" custT="1"/>
      <dgm:spPr>
        <a:solidFill>
          <a:schemeClr val="tx1">
            <a:lumMod val="85000"/>
            <a:lumOff val="15000"/>
          </a:schemeClr>
        </a:solidFill>
      </dgm:spPr>
      <dgm:t>
        <a:bodyPr/>
        <a:lstStyle/>
        <a:p>
          <a:r>
            <a:rPr kumimoji="1" lang="ja-JP" altLang="en-US" sz="1400" dirty="0"/>
            <a:t>上司の支援が低かった。</a:t>
          </a:r>
        </a:p>
      </dgm:t>
    </dgm:pt>
    <dgm:pt modelId="{48CC58E6-D9F9-459A-996C-F8947C8F9337}" type="parTrans" cxnId="{566CB18A-64E7-4FCE-B0B2-8D2B6CAA545F}">
      <dgm:prSet/>
      <dgm:spPr/>
      <dgm:t>
        <a:bodyPr/>
        <a:lstStyle/>
        <a:p>
          <a:endParaRPr kumimoji="1" lang="ja-JP" altLang="en-US" sz="1400"/>
        </a:p>
      </dgm:t>
    </dgm:pt>
    <dgm:pt modelId="{DA9B06B6-3C2E-4390-9C91-3A0DF79752E7}" type="sibTrans" cxnId="{566CB18A-64E7-4FCE-B0B2-8D2B6CAA545F}">
      <dgm:prSet/>
      <dgm:spPr/>
      <dgm:t>
        <a:bodyPr/>
        <a:lstStyle/>
        <a:p>
          <a:endParaRPr kumimoji="1" lang="ja-JP" altLang="en-US" sz="1400"/>
        </a:p>
      </dgm:t>
    </dgm:pt>
    <dgm:pt modelId="{234E2335-EF1E-4D33-96BA-73FB27225339}">
      <dgm:prSet phldrT="[テキスト]" custT="1"/>
      <dgm:spPr/>
      <dgm:t>
        <a:bodyPr/>
        <a:lstStyle/>
        <a:p>
          <a:r>
            <a:rPr kumimoji="1" lang="ja-JP" altLang="en-US" sz="1800" dirty="0"/>
            <a:t>職場の状況の分析</a:t>
          </a:r>
        </a:p>
      </dgm:t>
    </dgm:pt>
    <dgm:pt modelId="{1CEA4C6F-FB93-4D91-97AC-77187057B60B}" type="parTrans" cxnId="{96F07621-C3E6-4291-AB13-A7129FD1235E}">
      <dgm:prSet/>
      <dgm:spPr/>
      <dgm:t>
        <a:bodyPr/>
        <a:lstStyle/>
        <a:p>
          <a:endParaRPr kumimoji="1" lang="ja-JP" altLang="en-US" sz="1400"/>
        </a:p>
      </dgm:t>
    </dgm:pt>
    <dgm:pt modelId="{250C83EA-655B-415D-BC1E-5CD6D26B0C61}" type="sibTrans" cxnId="{96F07621-C3E6-4291-AB13-A7129FD1235E}">
      <dgm:prSet custT="1"/>
      <dgm:spPr/>
      <dgm:t>
        <a:bodyPr/>
        <a:lstStyle/>
        <a:p>
          <a:endParaRPr kumimoji="1" lang="ja-JP" altLang="en-US" sz="1400"/>
        </a:p>
      </dgm:t>
    </dgm:pt>
    <dgm:pt modelId="{5B5E5A4F-6CB9-4B26-90CA-5786B9470297}">
      <dgm:prSet phldrT="[テキスト]" custT="1"/>
      <dgm:spPr/>
      <dgm:t>
        <a:bodyPr/>
        <a:lstStyle/>
        <a:p>
          <a:r>
            <a:rPr kumimoji="1" lang="ja-JP" altLang="en-US" sz="1400" dirty="0"/>
            <a:t>トラブルが多発し、上司が対応できなかった。</a:t>
          </a:r>
        </a:p>
      </dgm:t>
    </dgm:pt>
    <dgm:pt modelId="{E2327AA4-EF82-458E-9347-5DCA3CB83C50}" type="parTrans" cxnId="{8B2941A0-D7F4-4BF9-8D80-51988B8FCEFD}">
      <dgm:prSet/>
      <dgm:spPr/>
      <dgm:t>
        <a:bodyPr/>
        <a:lstStyle/>
        <a:p>
          <a:endParaRPr kumimoji="1" lang="ja-JP" altLang="en-US" sz="1400"/>
        </a:p>
      </dgm:t>
    </dgm:pt>
    <dgm:pt modelId="{CE4CE5CE-EEDA-408A-9463-AE8AB3AEF792}" type="sibTrans" cxnId="{8B2941A0-D7F4-4BF9-8D80-51988B8FCEFD}">
      <dgm:prSet/>
      <dgm:spPr/>
      <dgm:t>
        <a:bodyPr/>
        <a:lstStyle/>
        <a:p>
          <a:endParaRPr kumimoji="1" lang="ja-JP" altLang="en-US" sz="1400"/>
        </a:p>
      </dgm:t>
    </dgm:pt>
    <dgm:pt modelId="{FE8C5921-BB69-4480-B331-B13382A2F819}">
      <dgm:prSet phldrT="[テキスト]" custT="1"/>
      <dgm:spPr/>
      <dgm:t>
        <a:bodyPr/>
        <a:lstStyle/>
        <a:p>
          <a:r>
            <a:rPr kumimoji="1" lang="ja-JP" altLang="en-US" sz="1800" dirty="0"/>
            <a:t>職場環境改善の計画</a:t>
          </a:r>
        </a:p>
      </dgm:t>
    </dgm:pt>
    <dgm:pt modelId="{88A88FD9-3635-41E8-BC71-35253013369C}" type="parTrans" cxnId="{5A7634CD-9E55-4335-B017-6DB1B76A18C0}">
      <dgm:prSet/>
      <dgm:spPr/>
      <dgm:t>
        <a:bodyPr/>
        <a:lstStyle/>
        <a:p>
          <a:endParaRPr kumimoji="1" lang="ja-JP" altLang="en-US" sz="1400"/>
        </a:p>
      </dgm:t>
    </dgm:pt>
    <dgm:pt modelId="{383B3280-0EA3-4D39-A0A9-F386733B367C}" type="sibTrans" cxnId="{5A7634CD-9E55-4335-B017-6DB1B76A18C0}">
      <dgm:prSet custT="1"/>
      <dgm:spPr/>
      <dgm:t>
        <a:bodyPr/>
        <a:lstStyle/>
        <a:p>
          <a:endParaRPr kumimoji="1" lang="ja-JP" altLang="en-US" sz="1400"/>
        </a:p>
      </dgm:t>
    </dgm:pt>
    <dgm:pt modelId="{1C96CB2E-3839-438A-AB51-E8C17E978958}">
      <dgm:prSet phldrT="[テキスト]" custT="1"/>
      <dgm:spPr/>
      <dgm:t>
        <a:bodyPr/>
        <a:lstStyle/>
        <a:p>
          <a:r>
            <a:rPr kumimoji="1" lang="ja-JP" altLang="en-US" sz="1400" dirty="0"/>
            <a:t>グループ単位でサブリーダーを設置し、トラブル対応するようにした</a:t>
          </a:r>
        </a:p>
      </dgm:t>
    </dgm:pt>
    <dgm:pt modelId="{D12D54B3-2ED1-4E32-8296-4814520A1770}" type="parTrans" cxnId="{EF8F8688-DDEF-4405-904C-67A9C350DF7C}">
      <dgm:prSet/>
      <dgm:spPr/>
      <dgm:t>
        <a:bodyPr/>
        <a:lstStyle/>
        <a:p>
          <a:endParaRPr kumimoji="1" lang="ja-JP" altLang="en-US" sz="1400"/>
        </a:p>
      </dgm:t>
    </dgm:pt>
    <dgm:pt modelId="{6BCE320C-BFCA-43AF-B954-80455F6ED7A2}" type="sibTrans" cxnId="{EF8F8688-DDEF-4405-904C-67A9C350DF7C}">
      <dgm:prSet/>
      <dgm:spPr/>
      <dgm:t>
        <a:bodyPr/>
        <a:lstStyle/>
        <a:p>
          <a:endParaRPr kumimoji="1" lang="ja-JP" altLang="en-US" sz="1400"/>
        </a:p>
      </dgm:t>
    </dgm:pt>
    <dgm:pt modelId="{F58FC708-E253-4D99-8865-1D4465DC925E}">
      <dgm:prSet phldrT="[テキスト]" custT="1"/>
      <dgm:spPr/>
      <dgm:t>
        <a:bodyPr/>
        <a:lstStyle/>
        <a:p>
          <a:r>
            <a:rPr kumimoji="1" lang="ja-JP" altLang="en-US" sz="1800" dirty="0"/>
            <a:t>効果</a:t>
          </a:r>
        </a:p>
      </dgm:t>
    </dgm:pt>
    <dgm:pt modelId="{997086B1-80B4-47EA-ACB8-E806582F6C82}" type="parTrans" cxnId="{46FA963E-5223-4FF0-9035-460BF97764FC}">
      <dgm:prSet/>
      <dgm:spPr/>
      <dgm:t>
        <a:bodyPr/>
        <a:lstStyle/>
        <a:p>
          <a:endParaRPr kumimoji="1" lang="ja-JP" altLang="en-US" sz="1400"/>
        </a:p>
      </dgm:t>
    </dgm:pt>
    <dgm:pt modelId="{A40E441E-E60C-4F09-858C-6D5B6BD65EBB}" type="sibTrans" cxnId="{46FA963E-5223-4FF0-9035-460BF97764FC}">
      <dgm:prSet/>
      <dgm:spPr/>
      <dgm:t>
        <a:bodyPr/>
        <a:lstStyle/>
        <a:p>
          <a:endParaRPr kumimoji="1" lang="ja-JP" altLang="en-US" sz="1400"/>
        </a:p>
      </dgm:t>
    </dgm:pt>
    <dgm:pt modelId="{319E9575-941D-4183-85F9-F17A51B3DA10}">
      <dgm:prSet phldrT="[テキスト]" custT="1"/>
      <dgm:spPr/>
      <dgm:t>
        <a:bodyPr/>
        <a:lstStyle/>
        <a:p>
          <a:r>
            <a:rPr kumimoji="1" lang="ja-JP" altLang="en-US" sz="1400" dirty="0"/>
            <a:t>トラブルにすぐ対応できるようになり、生産性も上がり、従業員のイライラも減った</a:t>
          </a:r>
        </a:p>
      </dgm:t>
    </dgm:pt>
    <dgm:pt modelId="{EDD3E30A-B0F3-46EA-9525-C85A794C9935}" type="parTrans" cxnId="{DA293359-649B-4156-A0B9-D1AAE56FD0CE}">
      <dgm:prSet/>
      <dgm:spPr/>
      <dgm:t>
        <a:bodyPr/>
        <a:lstStyle/>
        <a:p>
          <a:endParaRPr kumimoji="1" lang="ja-JP" altLang="en-US" sz="1400"/>
        </a:p>
      </dgm:t>
    </dgm:pt>
    <dgm:pt modelId="{5AE3E496-9029-4495-BE32-1BBC8D540304}" type="sibTrans" cxnId="{DA293359-649B-4156-A0B9-D1AAE56FD0CE}">
      <dgm:prSet/>
      <dgm:spPr/>
      <dgm:t>
        <a:bodyPr/>
        <a:lstStyle/>
        <a:p>
          <a:endParaRPr kumimoji="1" lang="ja-JP" altLang="en-US" sz="1400"/>
        </a:p>
      </dgm:t>
    </dgm:pt>
    <dgm:pt modelId="{9FBF01FF-3F0E-4C03-83C8-BA98A32FD09D}" type="pres">
      <dgm:prSet presAssocID="{5A34A100-6C5B-4D1F-9651-994AF3B2CEA8}" presName="Name0" presStyleCnt="0">
        <dgm:presLayoutVars>
          <dgm:dir/>
          <dgm:resizeHandles val="exact"/>
        </dgm:presLayoutVars>
      </dgm:prSet>
      <dgm:spPr/>
      <dgm:t>
        <a:bodyPr/>
        <a:lstStyle/>
        <a:p>
          <a:endParaRPr kumimoji="1" lang="ja-JP" altLang="en-US"/>
        </a:p>
      </dgm:t>
    </dgm:pt>
    <dgm:pt modelId="{1D9835AB-858D-41E6-A750-AF7FD34AEB7C}" type="pres">
      <dgm:prSet presAssocID="{03BD0FAE-9B6A-49CB-BFAC-8822FA1C4695}" presName="node" presStyleLbl="node1" presStyleIdx="0" presStyleCnt="4">
        <dgm:presLayoutVars>
          <dgm:bulletEnabled val="1"/>
        </dgm:presLayoutVars>
      </dgm:prSet>
      <dgm:spPr/>
      <dgm:t>
        <a:bodyPr/>
        <a:lstStyle/>
        <a:p>
          <a:endParaRPr kumimoji="1" lang="ja-JP" altLang="en-US"/>
        </a:p>
      </dgm:t>
    </dgm:pt>
    <dgm:pt modelId="{D24EDF18-7171-4A63-A0BC-346D73C28D23}" type="pres">
      <dgm:prSet presAssocID="{FBC279D0-C7B9-48B7-A859-1531BBA48264}" presName="sibTrans" presStyleLbl="sibTrans2D1" presStyleIdx="0" presStyleCnt="3"/>
      <dgm:spPr/>
      <dgm:t>
        <a:bodyPr/>
        <a:lstStyle/>
        <a:p>
          <a:endParaRPr kumimoji="1" lang="ja-JP" altLang="en-US"/>
        </a:p>
      </dgm:t>
    </dgm:pt>
    <dgm:pt modelId="{B0BC4BF2-9561-4529-A42D-CCE92D48BAAD}" type="pres">
      <dgm:prSet presAssocID="{FBC279D0-C7B9-48B7-A859-1531BBA48264}" presName="connectorText" presStyleLbl="sibTrans2D1" presStyleIdx="0" presStyleCnt="3"/>
      <dgm:spPr/>
      <dgm:t>
        <a:bodyPr/>
        <a:lstStyle/>
        <a:p>
          <a:endParaRPr kumimoji="1" lang="ja-JP" altLang="en-US"/>
        </a:p>
      </dgm:t>
    </dgm:pt>
    <dgm:pt modelId="{7BC0E52A-BE16-4117-BA90-3385237BD9AE}" type="pres">
      <dgm:prSet presAssocID="{234E2335-EF1E-4D33-96BA-73FB27225339}" presName="node" presStyleLbl="node1" presStyleIdx="1" presStyleCnt="4">
        <dgm:presLayoutVars>
          <dgm:bulletEnabled val="1"/>
        </dgm:presLayoutVars>
      </dgm:prSet>
      <dgm:spPr/>
      <dgm:t>
        <a:bodyPr/>
        <a:lstStyle/>
        <a:p>
          <a:endParaRPr kumimoji="1" lang="ja-JP" altLang="en-US"/>
        </a:p>
      </dgm:t>
    </dgm:pt>
    <dgm:pt modelId="{492CD311-5EAB-4C7B-A6C5-FA22592E8DE7}" type="pres">
      <dgm:prSet presAssocID="{250C83EA-655B-415D-BC1E-5CD6D26B0C61}" presName="sibTrans" presStyleLbl="sibTrans2D1" presStyleIdx="1" presStyleCnt="3"/>
      <dgm:spPr/>
      <dgm:t>
        <a:bodyPr/>
        <a:lstStyle/>
        <a:p>
          <a:endParaRPr kumimoji="1" lang="ja-JP" altLang="en-US"/>
        </a:p>
      </dgm:t>
    </dgm:pt>
    <dgm:pt modelId="{B1B4691F-C8CC-4709-A440-3D5AF4C630B7}" type="pres">
      <dgm:prSet presAssocID="{250C83EA-655B-415D-BC1E-5CD6D26B0C61}" presName="connectorText" presStyleLbl="sibTrans2D1" presStyleIdx="1" presStyleCnt="3"/>
      <dgm:spPr/>
      <dgm:t>
        <a:bodyPr/>
        <a:lstStyle/>
        <a:p>
          <a:endParaRPr kumimoji="1" lang="ja-JP" altLang="en-US"/>
        </a:p>
      </dgm:t>
    </dgm:pt>
    <dgm:pt modelId="{2244D0AF-D5A5-48C2-9E28-37BB75DA31CC}" type="pres">
      <dgm:prSet presAssocID="{FE8C5921-BB69-4480-B331-B13382A2F819}" presName="node" presStyleLbl="node1" presStyleIdx="2" presStyleCnt="4">
        <dgm:presLayoutVars>
          <dgm:bulletEnabled val="1"/>
        </dgm:presLayoutVars>
      </dgm:prSet>
      <dgm:spPr/>
      <dgm:t>
        <a:bodyPr/>
        <a:lstStyle/>
        <a:p>
          <a:endParaRPr kumimoji="1" lang="ja-JP" altLang="en-US"/>
        </a:p>
      </dgm:t>
    </dgm:pt>
    <dgm:pt modelId="{646A45A0-11A3-4DD4-9918-18B45EE97807}" type="pres">
      <dgm:prSet presAssocID="{383B3280-0EA3-4D39-A0A9-F386733B367C}" presName="sibTrans" presStyleLbl="sibTrans2D1" presStyleIdx="2" presStyleCnt="3"/>
      <dgm:spPr/>
      <dgm:t>
        <a:bodyPr/>
        <a:lstStyle/>
        <a:p>
          <a:endParaRPr kumimoji="1" lang="ja-JP" altLang="en-US"/>
        </a:p>
      </dgm:t>
    </dgm:pt>
    <dgm:pt modelId="{A53ACA4A-A0AB-4FBA-8B40-B23D828C6331}" type="pres">
      <dgm:prSet presAssocID="{383B3280-0EA3-4D39-A0A9-F386733B367C}" presName="connectorText" presStyleLbl="sibTrans2D1" presStyleIdx="2" presStyleCnt="3"/>
      <dgm:spPr/>
      <dgm:t>
        <a:bodyPr/>
        <a:lstStyle/>
        <a:p>
          <a:endParaRPr kumimoji="1" lang="ja-JP" altLang="en-US"/>
        </a:p>
      </dgm:t>
    </dgm:pt>
    <dgm:pt modelId="{2F1F6446-63D3-4065-B8AF-BF49D807B586}" type="pres">
      <dgm:prSet presAssocID="{F58FC708-E253-4D99-8865-1D4465DC925E}" presName="node" presStyleLbl="node1" presStyleIdx="3" presStyleCnt="4">
        <dgm:presLayoutVars>
          <dgm:bulletEnabled val="1"/>
        </dgm:presLayoutVars>
      </dgm:prSet>
      <dgm:spPr/>
      <dgm:t>
        <a:bodyPr/>
        <a:lstStyle/>
        <a:p>
          <a:endParaRPr kumimoji="1" lang="ja-JP" altLang="en-US"/>
        </a:p>
      </dgm:t>
    </dgm:pt>
  </dgm:ptLst>
  <dgm:cxnLst>
    <dgm:cxn modelId="{4C518DB3-5C7A-4C80-8CDF-93C4CD918664}" type="presOf" srcId="{937C369E-6BAF-4A34-B6A5-DE84A3E92BF8}" destId="{1D9835AB-858D-41E6-A750-AF7FD34AEB7C}" srcOrd="0" destOrd="1" presId="urn:microsoft.com/office/officeart/2005/8/layout/process1"/>
    <dgm:cxn modelId="{566CB18A-64E7-4FCE-B0B2-8D2B6CAA545F}" srcId="{03BD0FAE-9B6A-49CB-BFAC-8822FA1C4695}" destId="{937C369E-6BAF-4A34-B6A5-DE84A3E92BF8}" srcOrd="0" destOrd="0" parTransId="{48CC58E6-D9F9-459A-996C-F8947C8F9337}" sibTransId="{DA9B06B6-3C2E-4390-9C91-3A0DF79752E7}"/>
    <dgm:cxn modelId="{925EA538-79CF-4F4A-A3DB-C2BE45AD58A0}" type="presOf" srcId="{FBC279D0-C7B9-48B7-A859-1531BBA48264}" destId="{D24EDF18-7171-4A63-A0BC-346D73C28D23}" srcOrd="0" destOrd="0" presId="urn:microsoft.com/office/officeart/2005/8/layout/process1"/>
    <dgm:cxn modelId="{4604042E-AE32-40F3-ABCD-510594AB05C4}" type="presOf" srcId="{383B3280-0EA3-4D39-A0A9-F386733B367C}" destId="{A53ACA4A-A0AB-4FBA-8B40-B23D828C6331}" srcOrd="1" destOrd="0" presId="urn:microsoft.com/office/officeart/2005/8/layout/process1"/>
    <dgm:cxn modelId="{F5A84CF9-BED8-44C8-866A-6D3898839C4E}" type="presOf" srcId="{1C96CB2E-3839-438A-AB51-E8C17E978958}" destId="{2244D0AF-D5A5-48C2-9E28-37BB75DA31CC}" srcOrd="0" destOrd="1" presId="urn:microsoft.com/office/officeart/2005/8/layout/process1"/>
    <dgm:cxn modelId="{10F3C422-A0BC-4D05-8B44-D663B772906B}" type="presOf" srcId="{F58FC708-E253-4D99-8865-1D4465DC925E}" destId="{2F1F6446-63D3-4065-B8AF-BF49D807B586}" srcOrd="0" destOrd="0" presId="urn:microsoft.com/office/officeart/2005/8/layout/process1"/>
    <dgm:cxn modelId="{9866848E-C8BF-4EF7-826E-22397586EEFA}" type="presOf" srcId="{5A34A100-6C5B-4D1F-9651-994AF3B2CEA8}" destId="{9FBF01FF-3F0E-4C03-83C8-BA98A32FD09D}" srcOrd="0" destOrd="0" presId="urn:microsoft.com/office/officeart/2005/8/layout/process1"/>
    <dgm:cxn modelId="{2AF2971F-884D-427B-B647-2B861CC16FE4}" type="presOf" srcId="{5B5E5A4F-6CB9-4B26-90CA-5786B9470297}" destId="{7BC0E52A-BE16-4117-BA90-3385237BD9AE}" srcOrd="0" destOrd="1" presId="urn:microsoft.com/office/officeart/2005/8/layout/process1"/>
    <dgm:cxn modelId="{3117DB19-77E5-429E-BA64-ABC5064DF555}" srcId="{5A34A100-6C5B-4D1F-9651-994AF3B2CEA8}" destId="{03BD0FAE-9B6A-49CB-BFAC-8822FA1C4695}" srcOrd="0" destOrd="0" parTransId="{76E9C710-A6E2-4752-855A-D589F0D57C9E}" sibTransId="{FBC279D0-C7B9-48B7-A859-1531BBA48264}"/>
    <dgm:cxn modelId="{6FD3D4BB-E8F2-43CA-8E9B-854694245C18}" type="presOf" srcId="{FBC279D0-C7B9-48B7-A859-1531BBA48264}" destId="{B0BC4BF2-9561-4529-A42D-CCE92D48BAAD}" srcOrd="1" destOrd="0" presId="urn:microsoft.com/office/officeart/2005/8/layout/process1"/>
    <dgm:cxn modelId="{6C051CE9-2DFD-42DC-959B-A43C4B8CE558}" type="presOf" srcId="{319E9575-941D-4183-85F9-F17A51B3DA10}" destId="{2F1F6446-63D3-4065-B8AF-BF49D807B586}" srcOrd="0" destOrd="1" presId="urn:microsoft.com/office/officeart/2005/8/layout/process1"/>
    <dgm:cxn modelId="{5A7634CD-9E55-4335-B017-6DB1B76A18C0}" srcId="{5A34A100-6C5B-4D1F-9651-994AF3B2CEA8}" destId="{FE8C5921-BB69-4480-B331-B13382A2F819}" srcOrd="2" destOrd="0" parTransId="{88A88FD9-3635-41E8-BC71-35253013369C}" sibTransId="{383B3280-0EA3-4D39-A0A9-F386733B367C}"/>
    <dgm:cxn modelId="{49E3708F-450A-4BEC-92FC-C434B795DEF8}" type="presOf" srcId="{250C83EA-655B-415D-BC1E-5CD6D26B0C61}" destId="{B1B4691F-C8CC-4709-A440-3D5AF4C630B7}" srcOrd="1" destOrd="0" presId="urn:microsoft.com/office/officeart/2005/8/layout/process1"/>
    <dgm:cxn modelId="{8B2941A0-D7F4-4BF9-8D80-51988B8FCEFD}" srcId="{234E2335-EF1E-4D33-96BA-73FB27225339}" destId="{5B5E5A4F-6CB9-4B26-90CA-5786B9470297}" srcOrd="0" destOrd="0" parTransId="{E2327AA4-EF82-458E-9347-5DCA3CB83C50}" sibTransId="{CE4CE5CE-EEDA-408A-9463-AE8AB3AEF792}"/>
    <dgm:cxn modelId="{46FA963E-5223-4FF0-9035-460BF97764FC}" srcId="{5A34A100-6C5B-4D1F-9651-994AF3B2CEA8}" destId="{F58FC708-E253-4D99-8865-1D4465DC925E}" srcOrd="3" destOrd="0" parTransId="{997086B1-80B4-47EA-ACB8-E806582F6C82}" sibTransId="{A40E441E-E60C-4F09-858C-6D5B6BD65EBB}"/>
    <dgm:cxn modelId="{1FA12F9E-6D9D-430F-AC7E-00FDB02D7B23}" type="presOf" srcId="{234E2335-EF1E-4D33-96BA-73FB27225339}" destId="{7BC0E52A-BE16-4117-BA90-3385237BD9AE}" srcOrd="0" destOrd="0" presId="urn:microsoft.com/office/officeart/2005/8/layout/process1"/>
    <dgm:cxn modelId="{96F07621-C3E6-4291-AB13-A7129FD1235E}" srcId="{5A34A100-6C5B-4D1F-9651-994AF3B2CEA8}" destId="{234E2335-EF1E-4D33-96BA-73FB27225339}" srcOrd="1" destOrd="0" parTransId="{1CEA4C6F-FB93-4D91-97AC-77187057B60B}" sibTransId="{250C83EA-655B-415D-BC1E-5CD6D26B0C61}"/>
    <dgm:cxn modelId="{8A8D148A-6DEB-4F24-82DD-6B59B1AA7F1B}" type="presOf" srcId="{383B3280-0EA3-4D39-A0A9-F386733B367C}" destId="{646A45A0-11A3-4DD4-9918-18B45EE97807}" srcOrd="0" destOrd="0" presId="urn:microsoft.com/office/officeart/2005/8/layout/process1"/>
    <dgm:cxn modelId="{C12C2FCC-C2CD-4216-8C51-A093BE4388BE}" type="presOf" srcId="{FE8C5921-BB69-4480-B331-B13382A2F819}" destId="{2244D0AF-D5A5-48C2-9E28-37BB75DA31CC}" srcOrd="0" destOrd="0" presId="urn:microsoft.com/office/officeart/2005/8/layout/process1"/>
    <dgm:cxn modelId="{EF8F8688-DDEF-4405-904C-67A9C350DF7C}" srcId="{FE8C5921-BB69-4480-B331-B13382A2F819}" destId="{1C96CB2E-3839-438A-AB51-E8C17E978958}" srcOrd="0" destOrd="0" parTransId="{D12D54B3-2ED1-4E32-8296-4814520A1770}" sibTransId="{6BCE320C-BFCA-43AF-B954-80455F6ED7A2}"/>
    <dgm:cxn modelId="{E94C458D-ADA9-4187-877D-17B80197D782}" type="presOf" srcId="{03BD0FAE-9B6A-49CB-BFAC-8822FA1C4695}" destId="{1D9835AB-858D-41E6-A750-AF7FD34AEB7C}" srcOrd="0" destOrd="0" presId="urn:microsoft.com/office/officeart/2005/8/layout/process1"/>
    <dgm:cxn modelId="{9BF1232B-E89E-46FF-A05C-BC36BF5097AB}" type="presOf" srcId="{250C83EA-655B-415D-BC1E-5CD6D26B0C61}" destId="{492CD311-5EAB-4C7B-A6C5-FA22592E8DE7}" srcOrd="0" destOrd="0" presId="urn:microsoft.com/office/officeart/2005/8/layout/process1"/>
    <dgm:cxn modelId="{DA293359-649B-4156-A0B9-D1AAE56FD0CE}" srcId="{F58FC708-E253-4D99-8865-1D4465DC925E}" destId="{319E9575-941D-4183-85F9-F17A51B3DA10}" srcOrd="0" destOrd="0" parTransId="{EDD3E30A-B0F3-46EA-9525-C85A794C9935}" sibTransId="{5AE3E496-9029-4495-BE32-1BBC8D540304}"/>
    <dgm:cxn modelId="{A7E2B670-4685-4280-B495-F339D757B7B4}" type="presParOf" srcId="{9FBF01FF-3F0E-4C03-83C8-BA98A32FD09D}" destId="{1D9835AB-858D-41E6-A750-AF7FD34AEB7C}" srcOrd="0" destOrd="0" presId="urn:microsoft.com/office/officeart/2005/8/layout/process1"/>
    <dgm:cxn modelId="{5A2E1E3A-5F8C-4F39-8CCF-6BA36C98F6B6}" type="presParOf" srcId="{9FBF01FF-3F0E-4C03-83C8-BA98A32FD09D}" destId="{D24EDF18-7171-4A63-A0BC-346D73C28D23}" srcOrd="1" destOrd="0" presId="urn:microsoft.com/office/officeart/2005/8/layout/process1"/>
    <dgm:cxn modelId="{398C886C-3F0F-49B1-A2DE-A88D62B5E091}" type="presParOf" srcId="{D24EDF18-7171-4A63-A0BC-346D73C28D23}" destId="{B0BC4BF2-9561-4529-A42D-CCE92D48BAAD}" srcOrd="0" destOrd="0" presId="urn:microsoft.com/office/officeart/2005/8/layout/process1"/>
    <dgm:cxn modelId="{B675CC14-1D24-4B89-952C-FB5F603CD4B8}" type="presParOf" srcId="{9FBF01FF-3F0E-4C03-83C8-BA98A32FD09D}" destId="{7BC0E52A-BE16-4117-BA90-3385237BD9AE}" srcOrd="2" destOrd="0" presId="urn:microsoft.com/office/officeart/2005/8/layout/process1"/>
    <dgm:cxn modelId="{82FAA3C6-3839-44FB-BA82-BBBE931EAE7B}" type="presParOf" srcId="{9FBF01FF-3F0E-4C03-83C8-BA98A32FD09D}" destId="{492CD311-5EAB-4C7B-A6C5-FA22592E8DE7}" srcOrd="3" destOrd="0" presId="urn:microsoft.com/office/officeart/2005/8/layout/process1"/>
    <dgm:cxn modelId="{BD1BC0F1-2A9A-4F1E-ADA6-5DBBABF26E47}" type="presParOf" srcId="{492CD311-5EAB-4C7B-A6C5-FA22592E8DE7}" destId="{B1B4691F-C8CC-4709-A440-3D5AF4C630B7}" srcOrd="0" destOrd="0" presId="urn:microsoft.com/office/officeart/2005/8/layout/process1"/>
    <dgm:cxn modelId="{D1072821-06AA-47F6-8BAB-FDC08D7C1030}" type="presParOf" srcId="{9FBF01FF-3F0E-4C03-83C8-BA98A32FD09D}" destId="{2244D0AF-D5A5-48C2-9E28-37BB75DA31CC}" srcOrd="4" destOrd="0" presId="urn:microsoft.com/office/officeart/2005/8/layout/process1"/>
    <dgm:cxn modelId="{53E527C6-4575-4383-9B46-B73D875B8754}" type="presParOf" srcId="{9FBF01FF-3F0E-4C03-83C8-BA98A32FD09D}" destId="{646A45A0-11A3-4DD4-9918-18B45EE97807}" srcOrd="5" destOrd="0" presId="urn:microsoft.com/office/officeart/2005/8/layout/process1"/>
    <dgm:cxn modelId="{B58D0456-6DF5-4DDB-B184-D71CEE613C2E}" type="presParOf" srcId="{646A45A0-11A3-4DD4-9918-18B45EE97807}" destId="{A53ACA4A-A0AB-4FBA-8B40-B23D828C6331}" srcOrd="0" destOrd="0" presId="urn:microsoft.com/office/officeart/2005/8/layout/process1"/>
    <dgm:cxn modelId="{226FFDC1-C8DE-4EEE-B842-D8B979D373B5}" type="presParOf" srcId="{9FBF01FF-3F0E-4C03-83C8-BA98A32FD09D}" destId="{2F1F6446-63D3-4065-B8AF-BF49D807B586}"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7A217-CE28-4A04-9DE9-17B4732EAAA7}">
      <dsp:nvSpPr>
        <dsp:cNvPr id="0" name=""/>
        <dsp:cNvSpPr/>
      </dsp:nvSpPr>
      <dsp:spPr>
        <a:xfrm>
          <a:off x="429570" y="472"/>
          <a:ext cx="3346456" cy="200787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kumimoji="1" lang="ja-JP" altLang="en-US" sz="1900" kern="1200" dirty="0"/>
            <a:t>日本を含む世界中から</a:t>
          </a:r>
          <a:r>
            <a:rPr kumimoji="1" lang="en-US" altLang="ja-JP" sz="1900" kern="1200" dirty="0"/>
            <a:t>33</a:t>
          </a:r>
          <a:r>
            <a:rPr kumimoji="1" lang="ja-JP" altLang="en-US" sz="1900" kern="1200" dirty="0"/>
            <a:t>の研究をまとめた結果、職場環境改善の効果が認められた</a:t>
          </a:r>
          <a:endParaRPr kumimoji="1" lang="en-US" altLang="ja-JP" sz="1900" kern="1200" dirty="0"/>
        </a:p>
        <a:p>
          <a:pPr lvl="0" algn="ctr" defTabSz="844550">
            <a:lnSpc>
              <a:spcPct val="90000"/>
            </a:lnSpc>
            <a:spcBef>
              <a:spcPct val="0"/>
            </a:spcBef>
            <a:spcAft>
              <a:spcPct val="35000"/>
            </a:spcAft>
          </a:pPr>
          <a:endParaRPr kumimoji="1" lang="ja-JP" altLang="en-US" sz="1900" kern="1200" dirty="0"/>
        </a:p>
      </dsp:txBody>
      <dsp:txXfrm>
        <a:off x="429570" y="472"/>
        <a:ext cx="3346456" cy="2007873"/>
      </dsp:txXfrm>
    </dsp:sp>
    <dsp:sp modelId="{41132490-1E77-4312-B17E-ED6F579986AA}">
      <dsp:nvSpPr>
        <dsp:cNvPr id="0" name=""/>
        <dsp:cNvSpPr/>
      </dsp:nvSpPr>
      <dsp:spPr>
        <a:xfrm>
          <a:off x="4110672" y="472"/>
          <a:ext cx="3346456" cy="2007873"/>
        </a:xfrm>
        <a:prstGeom prst="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kumimoji="1" lang="ja-JP" altLang="en-US" sz="1600" b="1" kern="1200" dirty="0"/>
            <a:t>ストレスチェック後に職場環境改善を受けた従業員の</a:t>
          </a:r>
          <a:r>
            <a:rPr kumimoji="1" lang="en-US" altLang="ja-JP" sz="1600" b="1" kern="1200" dirty="0"/>
            <a:t>6</a:t>
          </a:r>
          <a:r>
            <a:rPr kumimoji="1" lang="ja-JP" altLang="en-US" sz="1600" b="1" kern="1200" dirty="0"/>
            <a:t>割が「有効」と回答</a:t>
          </a:r>
          <a:endParaRPr kumimoji="1" lang="en-US" altLang="ja-JP" sz="1600" b="1" kern="1200" dirty="0"/>
        </a:p>
        <a:p>
          <a:pPr lvl="0" algn="l" defTabSz="711200">
            <a:lnSpc>
              <a:spcPct val="90000"/>
            </a:lnSpc>
            <a:spcBef>
              <a:spcPct val="0"/>
            </a:spcBef>
            <a:spcAft>
              <a:spcPct val="35000"/>
            </a:spcAft>
          </a:pPr>
          <a:endParaRPr kumimoji="1" lang="en-US" altLang="ja-JP" sz="1800" kern="1200" dirty="0"/>
        </a:p>
        <a:p>
          <a:pPr lvl="0" algn="l" defTabSz="711200">
            <a:lnSpc>
              <a:spcPct val="90000"/>
            </a:lnSpc>
            <a:spcBef>
              <a:spcPct val="0"/>
            </a:spcBef>
            <a:spcAft>
              <a:spcPct val="35000"/>
            </a:spcAft>
          </a:pPr>
          <a:endParaRPr kumimoji="1" lang="ja-JP" altLang="en-US" sz="1800" kern="1200" dirty="0"/>
        </a:p>
      </dsp:txBody>
      <dsp:txXfrm>
        <a:off x="4110672" y="472"/>
        <a:ext cx="3346456" cy="2007873"/>
      </dsp:txXfrm>
    </dsp:sp>
    <dsp:sp modelId="{0C971BE1-56CB-416E-91A6-CA84FDB752E9}">
      <dsp:nvSpPr>
        <dsp:cNvPr id="0" name=""/>
        <dsp:cNvSpPr/>
      </dsp:nvSpPr>
      <dsp:spPr>
        <a:xfrm>
          <a:off x="429570" y="2342991"/>
          <a:ext cx="3346456" cy="2007873"/>
        </a:xfrm>
        <a:prstGeom prst="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kumimoji="1" lang="ja-JP" altLang="en-US" sz="1900" kern="1200" dirty="0"/>
            <a:t>ストレスチェック後に職場環境改善を受けた従業員では心理的ストレス反応が改善（今村他</a:t>
          </a:r>
          <a:r>
            <a:rPr kumimoji="1" lang="en-US" altLang="ja-JP" sz="1900" kern="1200" dirty="0"/>
            <a:t>, J </a:t>
          </a:r>
          <a:r>
            <a:rPr kumimoji="1" lang="en-US" altLang="ja-JP" sz="1900" kern="1200" dirty="0" err="1"/>
            <a:t>Occup</a:t>
          </a:r>
          <a:r>
            <a:rPr kumimoji="1" lang="en-US" altLang="ja-JP" sz="1900" kern="1200" dirty="0"/>
            <a:t> Health 2018)</a:t>
          </a:r>
          <a:endParaRPr kumimoji="1" lang="ja-JP" altLang="en-US" sz="1900" kern="1200" dirty="0"/>
        </a:p>
      </dsp:txBody>
      <dsp:txXfrm>
        <a:off x="429570" y="2342991"/>
        <a:ext cx="3346456" cy="2007873"/>
      </dsp:txXfrm>
    </dsp:sp>
    <dsp:sp modelId="{2FA22440-C9C3-47BE-ABC6-C89DEB519E71}">
      <dsp:nvSpPr>
        <dsp:cNvPr id="0" name=""/>
        <dsp:cNvSpPr/>
      </dsp:nvSpPr>
      <dsp:spPr>
        <a:xfrm>
          <a:off x="4110672" y="2342991"/>
          <a:ext cx="3346456" cy="2007873"/>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100000"/>
            </a:lnSpc>
            <a:spcBef>
              <a:spcPct val="0"/>
            </a:spcBef>
            <a:spcAft>
              <a:spcPts val="0"/>
            </a:spcAft>
          </a:pPr>
          <a:endParaRPr lang="en-US" altLang="ja-JP" sz="1600" b="1" kern="1200" dirty="0">
            <a:solidFill>
              <a:schemeClr val="tx1"/>
            </a:solidFill>
            <a:effectLst/>
          </a:endParaRPr>
        </a:p>
        <a:p>
          <a:pPr lvl="0" algn="l" defTabSz="711200" rtl="0">
            <a:lnSpc>
              <a:spcPct val="90000"/>
            </a:lnSpc>
            <a:spcBef>
              <a:spcPct val="0"/>
            </a:spcBef>
            <a:spcAft>
              <a:spcPct val="35000"/>
            </a:spcAft>
          </a:pPr>
          <a:endParaRPr lang="en-US" altLang="ja-JP" sz="1600" b="1" kern="1200" dirty="0">
            <a:solidFill>
              <a:schemeClr val="tx1"/>
            </a:solidFill>
            <a:effectLst/>
          </a:endParaRPr>
        </a:p>
        <a:p>
          <a:pPr lvl="0" algn="l" defTabSz="711200" rtl="0">
            <a:lnSpc>
              <a:spcPct val="90000"/>
            </a:lnSpc>
            <a:spcBef>
              <a:spcPct val="0"/>
            </a:spcBef>
            <a:spcAft>
              <a:spcPct val="35000"/>
            </a:spcAft>
          </a:pPr>
          <a:endParaRPr lang="en-US" altLang="ja-JP" sz="1600" kern="1200" dirty="0"/>
        </a:p>
      </dsp:txBody>
      <dsp:txXfrm>
        <a:off x="4110672" y="2342991"/>
        <a:ext cx="3346456" cy="20078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835AB-858D-41E6-A750-AF7FD34AEB7C}">
      <dsp:nvSpPr>
        <dsp:cNvPr id="0" name=""/>
        <dsp:cNvSpPr/>
      </dsp:nvSpPr>
      <dsp:spPr>
        <a:xfrm>
          <a:off x="3465" y="260144"/>
          <a:ext cx="1515340" cy="3063212"/>
        </a:xfrm>
        <a:prstGeom prst="roundRect">
          <a:avLst>
            <a:gd name="adj" fmla="val 10000"/>
          </a:avLst>
        </a:prstGeom>
        <a:solidFill>
          <a:schemeClr val="tx1">
            <a:lumMod val="85000"/>
            <a:lumOff val="1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kumimoji="1" lang="ja-JP" altLang="en-US" sz="1800" kern="1200" dirty="0"/>
            <a:t>集団分析結果</a:t>
          </a:r>
          <a:endParaRPr kumimoji="1" lang="ja-JP" altLang="en-US" sz="1600" kern="1200" dirty="0"/>
        </a:p>
        <a:p>
          <a:pPr marL="114300" lvl="1" indent="-114300" algn="l" defTabSz="622300">
            <a:lnSpc>
              <a:spcPct val="90000"/>
            </a:lnSpc>
            <a:spcBef>
              <a:spcPct val="0"/>
            </a:spcBef>
            <a:spcAft>
              <a:spcPct val="15000"/>
            </a:spcAft>
            <a:buChar char="••"/>
          </a:pPr>
          <a:r>
            <a:rPr kumimoji="1" lang="ja-JP" altLang="en-US" sz="1400" kern="1200" dirty="0"/>
            <a:t>上司の支援が低かった。</a:t>
          </a:r>
        </a:p>
      </dsp:txBody>
      <dsp:txXfrm>
        <a:off x="47848" y="304527"/>
        <a:ext cx="1426574" cy="2974446"/>
      </dsp:txXfrm>
    </dsp:sp>
    <dsp:sp modelId="{D24EDF18-7171-4A63-A0BC-346D73C28D23}">
      <dsp:nvSpPr>
        <dsp:cNvPr id="0" name=""/>
        <dsp:cNvSpPr/>
      </dsp:nvSpPr>
      <dsp:spPr>
        <a:xfrm>
          <a:off x="1670339" y="1603848"/>
          <a:ext cx="321252" cy="375804"/>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kumimoji="1" lang="ja-JP" altLang="en-US" sz="1400" kern="1200"/>
        </a:p>
      </dsp:txBody>
      <dsp:txXfrm>
        <a:off x="1670339" y="1679009"/>
        <a:ext cx="224876" cy="225482"/>
      </dsp:txXfrm>
    </dsp:sp>
    <dsp:sp modelId="{7BC0E52A-BE16-4117-BA90-3385237BD9AE}">
      <dsp:nvSpPr>
        <dsp:cNvPr id="0" name=""/>
        <dsp:cNvSpPr/>
      </dsp:nvSpPr>
      <dsp:spPr>
        <a:xfrm>
          <a:off x="2124941" y="260144"/>
          <a:ext cx="1515340" cy="3063212"/>
        </a:xfrm>
        <a:prstGeom prst="roundRect">
          <a:avLst>
            <a:gd name="adj" fmla="val 10000"/>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kumimoji="1" lang="ja-JP" altLang="en-US" sz="1800" kern="1200" dirty="0"/>
            <a:t>職場の状況の分析</a:t>
          </a:r>
        </a:p>
        <a:p>
          <a:pPr marL="114300" lvl="1" indent="-114300" algn="l" defTabSz="622300">
            <a:lnSpc>
              <a:spcPct val="90000"/>
            </a:lnSpc>
            <a:spcBef>
              <a:spcPct val="0"/>
            </a:spcBef>
            <a:spcAft>
              <a:spcPct val="15000"/>
            </a:spcAft>
            <a:buChar char="••"/>
          </a:pPr>
          <a:r>
            <a:rPr kumimoji="1" lang="ja-JP" altLang="en-US" sz="1400" kern="1200" dirty="0"/>
            <a:t>トラブルが多発し、上司が対応できなかった。</a:t>
          </a:r>
        </a:p>
      </dsp:txBody>
      <dsp:txXfrm>
        <a:off x="2169324" y="304527"/>
        <a:ext cx="1426574" cy="2974446"/>
      </dsp:txXfrm>
    </dsp:sp>
    <dsp:sp modelId="{492CD311-5EAB-4C7B-A6C5-FA22592E8DE7}">
      <dsp:nvSpPr>
        <dsp:cNvPr id="0" name=""/>
        <dsp:cNvSpPr/>
      </dsp:nvSpPr>
      <dsp:spPr>
        <a:xfrm>
          <a:off x="3791815" y="1603848"/>
          <a:ext cx="321252" cy="375804"/>
        </a:xfrm>
        <a:prstGeom prst="rightArrow">
          <a:avLst>
            <a:gd name="adj1" fmla="val 60000"/>
            <a:gd name="adj2" fmla="val 50000"/>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kumimoji="1" lang="ja-JP" altLang="en-US" sz="1400" kern="1200"/>
        </a:p>
      </dsp:txBody>
      <dsp:txXfrm>
        <a:off x="3791815" y="1679009"/>
        <a:ext cx="224876" cy="225482"/>
      </dsp:txXfrm>
    </dsp:sp>
    <dsp:sp modelId="{2244D0AF-D5A5-48C2-9E28-37BB75DA31CC}">
      <dsp:nvSpPr>
        <dsp:cNvPr id="0" name=""/>
        <dsp:cNvSpPr/>
      </dsp:nvSpPr>
      <dsp:spPr>
        <a:xfrm>
          <a:off x="4246418" y="260144"/>
          <a:ext cx="1515340" cy="3063212"/>
        </a:xfrm>
        <a:prstGeom prst="roundRect">
          <a:avLst>
            <a:gd name="adj" fmla="val 10000"/>
          </a:avLst>
        </a:prstGeom>
        <a:gradFill rotWithShape="0">
          <a:gsLst>
            <a:gs pos="0">
              <a:schemeClr val="accent3">
                <a:hueOff val="1807066"/>
                <a:satOff val="66667"/>
                <a:lumOff val="-9804"/>
                <a:alphaOff val="0"/>
                <a:satMod val="103000"/>
                <a:lumMod val="102000"/>
                <a:tint val="94000"/>
              </a:schemeClr>
            </a:gs>
            <a:gs pos="50000">
              <a:schemeClr val="accent3">
                <a:hueOff val="1807066"/>
                <a:satOff val="66667"/>
                <a:lumOff val="-9804"/>
                <a:alphaOff val="0"/>
                <a:satMod val="110000"/>
                <a:lumMod val="100000"/>
                <a:shade val="100000"/>
              </a:schemeClr>
            </a:gs>
            <a:gs pos="100000">
              <a:schemeClr val="accent3">
                <a:hueOff val="1807066"/>
                <a:satOff val="66667"/>
                <a:lumOff val="-980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kumimoji="1" lang="ja-JP" altLang="en-US" sz="1800" kern="1200" dirty="0"/>
            <a:t>職場環境改善の計画</a:t>
          </a:r>
        </a:p>
        <a:p>
          <a:pPr marL="114300" lvl="1" indent="-114300" algn="l" defTabSz="622300">
            <a:lnSpc>
              <a:spcPct val="90000"/>
            </a:lnSpc>
            <a:spcBef>
              <a:spcPct val="0"/>
            </a:spcBef>
            <a:spcAft>
              <a:spcPct val="15000"/>
            </a:spcAft>
            <a:buChar char="••"/>
          </a:pPr>
          <a:r>
            <a:rPr kumimoji="1" lang="ja-JP" altLang="en-US" sz="1400" kern="1200" dirty="0"/>
            <a:t>グループ単位でサブリーダーを設置し、トラブル対応するようにした</a:t>
          </a:r>
        </a:p>
      </dsp:txBody>
      <dsp:txXfrm>
        <a:off x="4290801" y="304527"/>
        <a:ext cx="1426574" cy="2974446"/>
      </dsp:txXfrm>
    </dsp:sp>
    <dsp:sp modelId="{646A45A0-11A3-4DD4-9918-18B45EE97807}">
      <dsp:nvSpPr>
        <dsp:cNvPr id="0" name=""/>
        <dsp:cNvSpPr/>
      </dsp:nvSpPr>
      <dsp:spPr>
        <a:xfrm>
          <a:off x="5913292" y="1603848"/>
          <a:ext cx="321252" cy="375804"/>
        </a:xfrm>
        <a:prstGeom prst="rightArrow">
          <a:avLst>
            <a:gd name="adj1" fmla="val 60000"/>
            <a:gd name="adj2" fmla="val 5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kumimoji="1" lang="ja-JP" altLang="en-US" sz="1400" kern="1200"/>
        </a:p>
      </dsp:txBody>
      <dsp:txXfrm>
        <a:off x="5913292" y="1679009"/>
        <a:ext cx="224876" cy="225482"/>
      </dsp:txXfrm>
    </dsp:sp>
    <dsp:sp modelId="{2F1F6446-63D3-4065-B8AF-BF49D807B586}">
      <dsp:nvSpPr>
        <dsp:cNvPr id="0" name=""/>
        <dsp:cNvSpPr/>
      </dsp:nvSpPr>
      <dsp:spPr>
        <a:xfrm>
          <a:off x="6367894" y="260144"/>
          <a:ext cx="1515340" cy="3063212"/>
        </a:xfrm>
        <a:prstGeom prst="roundRect">
          <a:avLst>
            <a:gd name="adj" fmla="val 1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kumimoji="1" lang="ja-JP" altLang="en-US" sz="1800" kern="1200" dirty="0"/>
            <a:t>効果</a:t>
          </a:r>
        </a:p>
        <a:p>
          <a:pPr marL="114300" lvl="1" indent="-114300" algn="l" defTabSz="622300">
            <a:lnSpc>
              <a:spcPct val="90000"/>
            </a:lnSpc>
            <a:spcBef>
              <a:spcPct val="0"/>
            </a:spcBef>
            <a:spcAft>
              <a:spcPct val="15000"/>
            </a:spcAft>
            <a:buChar char="••"/>
          </a:pPr>
          <a:r>
            <a:rPr kumimoji="1" lang="ja-JP" altLang="en-US" sz="1400" kern="1200" dirty="0"/>
            <a:t>トラブルにすぐ対応できるようになり、生産性も上がり、従業員のイライラも減った</a:t>
          </a:r>
        </a:p>
      </dsp:txBody>
      <dsp:txXfrm>
        <a:off x="6412277" y="304527"/>
        <a:ext cx="1426574" cy="297444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0.69916</cdr:x>
      <cdr:y>0.89461</cdr:y>
    </cdr:from>
    <cdr:to>
      <cdr:x>1</cdr:x>
      <cdr:y>0.99796</cdr:y>
    </cdr:to>
    <cdr:sp macro="" textlink="">
      <cdr:nvSpPr>
        <cdr:cNvPr id="2" name="テキスト ボックス 3"/>
        <cdr:cNvSpPr txBox="1"/>
      </cdr:nvSpPr>
      <cdr:spPr>
        <a:xfrm xmlns:a="http://schemas.openxmlformats.org/drawingml/2006/main">
          <a:off x="3246119" y="2397700"/>
          <a:ext cx="1396745"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algn="l" rtl="0" fontAlgn="base">
            <a:spcBef>
              <a:spcPct val="0"/>
            </a:spcBef>
            <a:spcAft>
              <a:spcPct val="0"/>
            </a:spcAft>
            <a:defRPr kumimoji="1" sz="40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40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40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40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40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40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40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40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4000" kern="1200">
              <a:solidFill>
                <a:schemeClr val="tx1"/>
              </a:solidFill>
              <a:latin typeface="Arial" pitchFamily="34" charset="0"/>
              <a:ea typeface="ＭＳ Ｐゴシック" pitchFamily="50" charset="-128"/>
              <a:cs typeface="+mn-cs"/>
            </a:defRPr>
          </a:lvl9pPr>
        </a:lstStyle>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pitchFamily="34" charset="0"/>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Arial" pitchFamily="34" charset="0"/>
              <a:ea typeface="ＭＳ Ｐゴシック" panose="020B0600070205080204" pitchFamily="50" charset="-128"/>
              <a:cs typeface="+mn-cs"/>
            </a:rPr>
            <a:t>括弧内は人数</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D8CD0E3D-07DD-43CA-87EC-77F4BAAD5BBC}" type="datetimeFigureOut">
              <a:rPr kumimoji="1" lang="ja-JP" altLang="en-US" smtClean="0"/>
              <a:t>2018/10/29</a:t>
            </a:fld>
            <a:endParaRPr kumimoji="1"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588BF4F9-27E1-4E81-870D-4756D4B919DC}" type="slidenum">
              <a:rPr kumimoji="1" lang="ja-JP" altLang="en-US" smtClean="0"/>
              <a:t>‹#›</a:t>
            </a:fld>
            <a:endParaRPr kumimoji="1" lang="ja-JP" altLang="en-US"/>
          </a:p>
        </p:txBody>
      </p:sp>
    </p:spTree>
    <p:extLst>
      <p:ext uri="{BB962C8B-B14F-4D97-AF65-F5344CB8AC3E}">
        <p14:creationId xmlns:p14="http://schemas.microsoft.com/office/powerpoint/2010/main" val="4246015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95FBE6D0-AFCA-4DF0-9685-5E9869DB0E58}" type="datetimeFigureOut">
              <a:rPr kumimoji="1" lang="ja-JP" altLang="en-US" smtClean="0"/>
              <a:t>2018/10/29</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D1C0CEB2-403D-46EB-978D-E0E08FCBAE5D}" type="slidenum">
              <a:rPr kumimoji="1" lang="ja-JP" altLang="en-US" smtClean="0"/>
              <a:t>‹#›</a:t>
            </a:fld>
            <a:endParaRPr kumimoji="1" lang="ja-JP" altLang="en-US"/>
          </a:p>
        </p:txBody>
      </p:sp>
    </p:spTree>
    <p:extLst>
      <p:ext uri="{BB962C8B-B14F-4D97-AF65-F5344CB8AC3E}">
        <p14:creationId xmlns:p14="http://schemas.microsoft.com/office/powerpoint/2010/main" val="3317749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タイトルスライドです。</a:t>
            </a:r>
          </a:p>
        </p:txBody>
      </p:sp>
      <p:sp>
        <p:nvSpPr>
          <p:cNvPr id="4" name="スライド番号プレースホルダー 3"/>
          <p:cNvSpPr>
            <a:spLocks noGrp="1"/>
          </p:cNvSpPr>
          <p:nvPr>
            <p:ph type="sldNum" sz="quarter" idx="10"/>
          </p:nvPr>
        </p:nvSpPr>
        <p:spPr/>
        <p:txBody>
          <a:bodyPr/>
          <a:lstStyle/>
          <a:p>
            <a:fld id="{D1C0CEB2-403D-46EB-978D-E0E08FCBAE5D}" type="slidenum">
              <a:rPr kumimoji="1" lang="ja-JP" altLang="en-US" smtClean="0"/>
              <a:t>1</a:t>
            </a:fld>
            <a:endParaRPr kumimoji="1" lang="ja-JP" altLang="en-US"/>
          </a:p>
        </p:txBody>
      </p:sp>
    </p:spTree>
    <p:extLst>
      <p:ext uri="{BB962C8B-B14F-4D97-AF65-F5344CB8AC3E}">
        <p14:creationId xmlns:p14="http://schemas.microsoft.com/office/powerpoint/2010/main" val="1275998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C0CEB2-403D-46EB-978D-E0E08FCBAE5D}" type="slidenum">
              <a:rPr kumimoji="1" lang="ja-JP" altLang="en-US" smtClean="0"/>
              <a:t>10</a:t>
            </a:fld>
            <a:endParaRPr kumimoji="1" lang="ja-JP" altLang="en-US"/>
          </a:p>
        </p:txBody>
      </p:sp>
    </p:spTree>
    <p:extLst>
      <p:ext uri="{BB962C8B-B14F-4D97-AF65-F5344CB8AC3E}">
        <p14:creationId xmlns:p14="http://schemas.microsoft.com/office/powerpoint/2010/main" val="3513865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C0CEB2-403D-46EB-978D-E0E08FCBAE5D}" type="slidenum">
              <a:rPr kumimoji="1" lang="ja-JP" altLang="en-US" smtClean="0"/>
              <a:t>11</a:t>
            </a:fld>
            <a:endParaRPr kumimoji="1" lang="ja-JP" altLang="en-US"/>
          </a:p>
        </p:txBody>
      </p:sp>
    </p:spTree>
    <p:extLst>
      <p:ext uri="{BB962C8B-B14F-4D97-AF65-F5344CB8AC3E}">
        <p14:creationId xmlns:p14="http://schemas.microsoft.com/office/powerpoint/2010/main" val="4293059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C0CEB2-403D-46EB-978D-E0E08FCBAE5D}" type="slidenum">
              <a:rPr kumimoji="1" lang="ja-JP" altLang="en-US" smtClean="0"/>
              <a:t>13</a:t>
            </a:fld>
            <a:endParaRPr kumimoji="1" lang="ja-JP" altLang="en-US"/>
          </a:p>
        </p:txBody>
      </p:sp>
    </p:spTree>
    <p:extLst>
      <p:ext uri="{BB962C8B-B14F-4D97-AF65-F5344CB8AC3E}">
        <p14:creationId xmlns:p14="http://schemas.microsoft.com/office/powerpoint/2010/main" val="1316869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ここから具体的にＰＤＣＡを回してゆきます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1C0CEB2-403D-46EB-978D-E0E08FCBAE5D}" type="slidenum">
              <a:rPr kumimoji="1" lang="ja-JP" altLang="en-US" smtClean="0"/>
              <a:t>15</a:t>
            </a:fld>
            <a:endParaRPr kumimoji="1" lang="ja-JP" altLang="en-US"/>
          </a:p>
        </p:txBody>
      </p:sp>
    </p:spTree>
    <p:extLst>
      <p:ext uri="{BB962C8B-B14F-4D97-AF65-F5344CB8AC3E}">
        <p14:creationId xmlns:p14="http://schemas.microsoft.com/office/powerpoint/2010/main" val="415123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C0CEB2-403D-46EB-978D-E0E08FCBAE5D}" type="slidenum">
              <a:rPr kumimoji="1" lang="ja-JP" altLang="en-US" smtClean="0"/>
              <a:t>16</a:t>
            </a:fld>
            <a:endParaRPr kumimoji="1" lang="ja-JP" altLang="en-US"/>
          </a:p>
        </p:txBody>
      </p:sp>
    </p:spTree>
    <p:extLst>
      <p:ext uri="{BB962C8B-B14F-4D97-AF65-F5344CB8AC3E}">
        <p14:creationId xmlns:p14="http://schemas.microsoft.com/office/powerpoint/2010/main" val="3399499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C0CEB2-403D-46EB-978D-E0E08FCBAE5D}" type="slidenum">
              <a:rPr kumimoji="1" lang="ja-JP" altLang="en-US" smtClean="0"/>
              <a:t>17</a:t>
            </a:fld>
            <a:endParaRPr kumimoji="1" lang="ja-JP" altLang="en-US"/>
          </a:p>
        </p:txBody>
      </p:sp>
    </p:spTree>
    <p:extLst>
      <p:ext uri="{BB962C8B-B14F-4D97-AF65-F5344CB8AC3E}">
        <p14:creationId xmlns:p14="http://schemas.microsoft.com/office/powerpoint/2010/main" val="3011818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C0CEB2-403D-46EB-978D-E0E08FCBAE5D}" type="slidenum">
              <a:rPr kumimoji="1" lang="ja-JP" altLang="en-US" smtClean="0"/>
              <a:t>18</a:t>
            </a:fld>
            <a:endParaRPr kumimoji="1" lang="ja-JP" altLang="en-US"/>
          </a:p>
        </p:txBody>
      </p:sp>
    </p:spTree>
    <p:extLst>
      <p:ext uri="{BB962C8B-B14F-4D97-AF65-F5344CB8AC3E}">
        <p14:creationId xmlns:p14="http://schemas.microsoft.com/office/powerpoint/2010/main" val="762404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C0CEB2-403D-46EB-978D-E0E08FCBAE5D}" type="slidenum">
              <a:rPr kumimoji="1" lang="ja-JP" altLang="en-US" smtClean="0"/>
              <a:t>19</a:t>
            </a:fld>
            <a:endParaRPr kumimoji="1" lang="ja-JP" altLang="en-US"/>
          </a:p>
        </p:txBody>
      </p:sp>
    </p:spTree>
    <p:extLst>
      <p:ext uri="{BB962C8B-B14F-4D97-AF65-F5344CB8AC3E}">
        <p14:creationId xmlns:p14="http://schemas.microsoft.com/office/powerpoint/2010/main" val="476410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C0CEB2-403D-46EB-978D-E0E08FCBAE5D}" type="slidenum">
              <a:rPr kumimoji="1" lang="ja-JP" altLang="en-US" smtClean="0"/>
              <a:t>20</a:t>
            </a:fld>
            <a:endParaRPr kumimoji="1" lang="ja-JP" altLang="en-US"/>
          </a:p>
        </p:txBody>
      </p:sp>
    </p:spTree>
    <p:extLst>
      <p:ext uri="{BB962C8B-B14F-4D97-AF65-F5344CB8AC3E}">
        <p14:creationId xmlns:p14="http://schemas.microsoft.com/office/powerpoint/2010/main" val="2585556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C0CEB2-403D-46EB-978D-E0E08FCBAE5D}" type="slidenum">
              <a:rPr kumimoji="1" lang="ja-JP" altLang="en-US" smtClean="0"/>
              <a:t>21</a:t>
            </a:fld>
            <a:endParaRPr kumimoji="1" lang="ja-JP" altLang="en-US"/>
          </a:p>
        </p:txBody>
      </p:sp>
    </p:spTree>
    <p:extLst>
      <p:ext uri="{BB962C8B-B14F-4D97-AF65-F5344CB8AC3E}">
        <p14:creationId xmlns:p14="http://schemas.microsoft.com/office/powerpoint/2010/main" val="1119603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C0CEB2-403D-46EB-978D-E0E08FCBAE5D}" type="slidenum">
              <a:rPr kumimoji="1" lang="ja-JP" altLang="en-US" smtClean="0"/>
              <a:t>2</a:t>
            </a:fld>
            <a:endParaRPr kumimoji="1" lang="ja-JP" altLang="en-US"/>
          </a:p>
        </p:txBody>
      </p:sp>
    </p:spTree>
    <p:extLst>
      <p:ext uri="{BB962C8B-B14F-4D97-AF65-F5344CB8AC3E}">
        <p14:creationId xmlns:p14="http://schemas.microsoft.com/office/powerpoint/2010/main" val="92020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C0CEB2-403D-46EB-978D-E0E08FCBAE5D}" type="slidenum">
              <a:rPr kumimoji="1" lang="ja-JP" altLang="en-US" smtClean="0"/>
              <a:t>22</a:t>
            </a:fld>
            <a:endParaRPr kumimoji="1" lang="ja-JP" altLang="en-US"/>
          </a:p>
        </p:txBody>
      </p:sp>
    </p:spTree>
    <p:extLst>
      <p:ext uri="{BB962C8B-B14F-4D97-AF65-F5344CB8AC3E}">
        <p14:creationId xmlns:p14="http://schemas.microsoft.com/office/powerpoint/2010/main" val="2862666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5E2EB1-8B26-4599-8802-6BDAE12FD17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38694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5E2EB1-8B26-4599-8802-6BDAE12FD17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09698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5E2EB1-8B26-4599-8802-6BDAE12FD17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49958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追加のコラムに対してスライドを追加しますでしょうか？</a:t>
            </a:r>
          </a:p>
        </p:txBody>
      </p:sp>
      <p:sp>
        <p:nvSpPr>
          <p:cNvPr id="4" name="スライド番号プレースホルダー 3"/>
          <p:cNvSpPr>
            <a:spLocks noGrp="1"/>
          </p:cNvSpPr>
          <p:nvPr>
            <p:ph type="sldNum" sz="quarter" idx="10"/>
          </p:nvPr>
        </p:nvSpPr>
        <p:spPr/>
        <p:txBody>
          <a:bodyPr/>
          <a:lstStyle/>
          <a:p>
            <a:fld id="{D1C0CEB2-403D-46EB-978D-E0E08FCBAE5D}" type="slidenum">
              <a:rPr kumimoji="1" lang="ja-JP" altLang="en-US" smtClean="0"/>
              <a:t>27</a:t>
            </a:fld>
            <a:endParaRPr kumimoji="1" lang="ja-JP" altLang="en-US"/>
          </a:p>
        </p:txBody>
      </p:sp>
    </p:spTree>
    <p:extLst>
      <p:ext uri="{BB962C8B-B14F-4D97-AF65-F5344CB8AC3E}">
        <p14:creationId xmlns:p14="http://schemas.microsoft.com/office/powerpoint/2010/main" val="1891697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56DFD4-705D-4A26-85D8-854ED949E161}"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621224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C0CEB2-403D-46EB-978D-E0E08FCBAE5D}" type="slidenum">
              <a:rPr kumimoji="1" lang="ja-JP" altLang="en-US" smtClean="0"/>
              <a:t>30</a:t>
            </a:fld>
            <a:endParaRPr kumimoji="1" lang="ja-JP" altLang="en-US"/>
          </a:p>
        </p:txBody>
      </p:sp>
    </p:spTree>
    <p:extLst>
      <p:ext uri="{BB962C8B-B14F-4D97-AF65-F5344CB8AC3E}">
        <p14:creationId xmlns:p14="http://schemas.microsoft.com/office/powerpoint/2010/main" val="508589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職場環境改善の取り組みで活用できる各種資料やツール類が「こころの耳」からダウンロードできます。実際にダウンロードして実物を手に取ってみると職場環境改善のイメージもより具体的になってくるでしょう。</a:t>
            </a:r>
          </a:p>
          <a:p>
            <a:pPr lvl="0"/>
            <a:endParaRPr kumimoji="1" lang="en-US" altLang="ja-JP" sz="1200" kern="1200" dirty="0">
              <a:solidFill>
                <a:schemeClr val="tx1"/>
              </a:solidFill>
              <a:effectLst/>
              <a:latin typeface="+mn-lt"/>
              <a:ea typeface="+mn-ea"/>
              <a:cs typeface="+mn-cs"/>
            </a:endParaRPr>
          </a:p>
          <a:p>
            <a:pPr lvl="0"/>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職場改善のためのヒント集（メンタルヘルスアクションチェックリスト）</a:t>
            </a:r>
          </a:p>
          <a:p>
            <a:r>
              <a:rPr kumimoji="1" lang="ja-JP" altLang="en-US" sz="1200" kern="1200" dirty="0">
                <a:solidFill>
                  <a:schemeClr val="tx1"/>
                </a:solidFill>
                <a:effectLst/>
                <a:latin typeface="+mn-lt"/>
                <a:ea typeface="+mn-ea"/>
                <a:cs typeface="+mn-cs"/>
              </a:rPr>
              <a:t>　→ </a:t>
            </a:r>
            <a:r>
              <a:rPr kumimoji="1" lang="ja-JP" altLang="ja-JP" sz="1200" kern="1200" dirty="0">
                <a:solidFill>
                  <a:schemeClr val="tx1"/>
                </a:solidFill>
                <a:effectLst/>
                <a:latin typeface="+mn-lt"/>
                <a:ea typeface="+mn-ea"/>
                <a:cs typeface="+mn-cs"/>
              </a:rPr>
              <a:t>職場環境改善を行う際に、具体的にどのような対策を行えばよいのかが</a:t>
            </a:r>
            <a:r>
              <a:rPr kumimoji="1" lang="en-US" altLang="ja-JP" sz="1200" kern="1200" dirty="0">
                <a:solidFill>
                  <a:schemeClr val="tx1"/>
                </a:solidFill>
                <a:effectLst/>
                <a:latin typeface="+mn-lt"/>
                <a:ea typeface="+mn-ea"/>
                <a:cs typeface="+mn-cs"/>
              </a:rPr>
              <a:t>30</a:t>
            </a:r>
            <a:r>
              <a:rPr kumimoji="1" lang="ja-JP" altLang="ja-JP" sz="1200" kern="1200" dirty="0">
                <a:solidFill>
                  <a:schemeClr val="tx1"/>
                </a:solidFill>
                <a:effectLst/>
                <a:latin typeface="+mn-lt"/>
                <a:ea typeface="+mn-ea"/>
                <a:cs typeface="+mn-cs"/>
              </a:rPr>
              <a:t>の項目にまとめられています。また、このヒント集を使用してどのように職場環境改善を進めていけばよいのかの解説もあります。職場環境改善の推進担当者が人事・経営層主導型、管理監督者主導型、および従業員参加型職場環境改善を進めるうえで役立つツールです。</a:t>
            </a:r>
          </a:p>
          <a:p>
            <a:pPr lvl="0"/>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いきいき職場づくりのための参加型職場環境改善の手引き（仕事のストレスを改善する職場環境改善のすすめ方）</a:t>
            </a:r>
          </a:p>
          <a:p>
            <a:r>
              <a:rPr kumimoji="1" lang="ja-JP" altLang="en-US" sz="1200" kern="1200" dirty="0">
                <a:solidFill>
                  <a:schemeClr val="tx1"/>
                </a:solidFill>
                <a:effectLst/>
                <a:latin typeface="+mn-lt"/>
                <a:ea typeface="+mn-ea"/>
                <a:cs typeface="+mn-cs"/>
              </a:rPr>
              <a:t>　→ </a:t>
            </a:r>
            <a:r>
              <a:rPr kumimoji="1" lang="ja-JP" altLang="ja-JP" sz="1200" kern="1200" dirty="0">
                <a:solidFill>
                  <a:schemeClr val="tx1"/>
                </a:solidFill>
                <a:effectLst/>
                <a:latin typeface="+mn-lt"/>
                <a:ea typeface="+mn-ea"/>
                <a:cs typeface="+mn-cs"/>
              </a:rPr>
              <a:t>中小規模事業場の安全衛生担当者向けのツールです。安全衛生担当者が、いきいき職場づくりのために従業員と一緒に従業員参加型の職場環境改善を行う際の進め方やポイントが理解できます。</a:t>
            </a:r>
          </a:p>
          <a:p>
            <a:pPr lvl="0"/>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職場環境改善の継続展開のためのファシリテータ・コーディネータ用ポイントマニュアル</a:t>
            </a:r>
          </a:p>
          <a:p>
            <a:r>
              <a:rPr kumimoji="1" lang="ja-JP" altLang="en-US" sz="1200" kern="1200" dirty="0">
                <a:solidFill>
                  <a:schemeClr val="tx1"/>
                </a:solidFill>
                <a:effectLst/>
                <a:latin typeface="+mn-lt"/>
                <a:ea typeface="+mn-ea"/>
                <a:cs typeface="+mn-cs"/>
              </a:rPr>
              <a:t>　→ </a:t>
            </a:r>
            <a:r>
              <a:rPr kumimoji="1" lang="ja-JP" altLang="ja-JP" sz="1200" kern="1200" dirty="0">
                <a:solidFill>
                  <a:schemeClr val="tx1"/>
                </a:solidFill>
                <a:effectLst/>
                <a:latin typeface="+mn-lt"/>
                <a:ea typeface="+mn-ea"/>
                <a:cs typeface="+mn-cs"/>
              </a:rPr>
              <a:t>従業員参加型の職場環境改善を行う上で重要となる、職場環境改善活動のコーディネータやファシリテータのためのマニュアルです。専門知識がなくても、グループ討議や取り組みの実効を効果的に進めていけるポイントが理解できます。</a:t>
            </a:r>
          </a:p>
          <a:p>
            <a:pPr lvl="0"/>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職場の快適度チェック（快適職場調査 ソフト面）</a:t>
            </a:r>
          </a:p>
          <a:p>
            <a:r>
              <a:rPr kumimoji="1" lang="ja-JP" altLang="en-US" sz="1200" kern="1200" dirty="0">
                <a:solidFill>
                  <a:schemeClr val="tx1"/>
                </a:solidFill>
                <a:effectLst/>
                <a:latin typeface="+mn-lt"/>
                <a:ea typeface="+mn-ea"/>
                <a:cs typeface="+mn-cs"/>
              </a:rPr>
              <a:t>　→ </a:t>
            </a:r>
            <a:r>
              <a:rPr kumimoji="1" lang="ja-JP" altLang="ja-JP" sz="1200" kern="1200" dirty="0">
                <a:solidFill>
                  <a:schemeClr val="tx1"/>
                </a:solidFill>
                <a:effectLst/>
                <a:latin typeface="+mn-lt"/>
                <a:ea typeface="+mn-ea"/>
                <a:cs typeface="+mn-cs"/>
              </a:rPr>
              <a:t>快適な職場環境の形成のために、作業環境等の「ハード面」だけでなく、職場の人間関係や処遇等の「ソフト面」がどのような状態にあるのかを把握するためのチェックシートです。人事労務担当者、およびライン管理者等に答えてもらうものと、従業員に答えてもらうものの</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種類から成ります。職場環境改善の推進担当者が人事・経営層主導、管理監督者主導、および従業員参加型職場環境改善を進めるうえで、ストレスチェックで測定する内容に追加して使用できるツールです。</a:t>
            </a:r>
          </a:p>
          <a:p>
            <a:pPr lvl="0"/>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メンタルヘルス改善意識調査票（</a:t>
            </a:r>
            <a:r>
              <a:rPr kumimoji="1" lang="en-US" altLang="ja-JP" sz="1200" kern="1200" dirty="0">
                <a:solidFill>
                  <a:schemeClr val="tx1"/>
                </a:solidFill>
                <a:effectLst/>
                <a:latin typeface="+mn-lt"/>
                <a:ea typeface="+mn-ea"/>
                <a:cs typeface="+mn-cs"/>
              </a:rPr>
              <a:t>MIRROR</a:t>
            </a:r>
            <a:r>
              <a:rPr kumimoji="1" lang="ja-JP" altLang="ja-JP" sz="1200" kern="1200" dirty="0">
                <a:solidFill>
                  <a:schemeClr val="tx1"/>
                </a:solidFill>
                <a:effectLst/>
                <a:latin typeface="+mn-lt"/>
                <a:ea typeface="+mn-ea"/>
                <a:cs typeface="+mn-cs"/>
              </a:rPr>
              <a:t>）</a:t>
            </a:r>
          </a:p>
          <a:p>
            <a:r>
              <a:rPr kumimoji="1" lang="ja-JP" altLang="en-US" sz="1200" kern="1200" dirty="0">
                <a:solidFill>
                  <a:schemeClr val="tx1"/>
                </a:solidFill>
                <a:effectLst/>
                <a:latin typeface="+mn-lt"/>
                <a:ea typeface="+mn-ea"/>
                <a:cs typeface="+mn-cs"/>
              </a:rPr>
              <a:t>　→ </a:t>
            </a:r>
            <a:r>
              <a:rPr kumimoji="1" lang="ja-JP" altLang="ja-JP" sz="1200" kern="1200" dirty="0">
                <a:solidFill>
                  <a:schemeClr val="tx1"/>
                </a:solidFill>
                <a:effectLst/>
                <a:latin typeface="+mn-lt"/>
                <a:ea typeface="+mn-ea"/>
                <a:cs typeface="+mn-cs"/>
              </a:rPr>
              <a:t>職場の快適度チェックと同様に、職場環境改善の推進担当者がストレスチェックで測定する内容に追加して使用する調査票です。従業員に回答してもらい、従業員参加型の職場環境改善で使用されることを前提としています。職場環境改善を進めるうえで具体的な改善活動の目標設定と計画策定をする上で役立つ内容が</a:t>
            </a:r>
            <a:r>
              <a:rPr kumimoji="1" lang="en-US" altLang="ja-JP" sz="1200" kern="1200" dirty="0">
                <a:solidFill>
                  <a:schemeClr val="tx1"/>
                </a:solidFill>
                <a:effectLst/>
                <a:latin typeface="+mn-lt"/>
                <a:ea typeface="+mn-ea"/>
                <a:cs typeface="+mn-cs"/>
              </a:rPr>
              <a:t>45</a:t>
            </a:r>
            <a:r>
              <a:rPr kumimoji="1" lang="ja-JP" altLang="ja-JP" sz="1200" kern="1200" dirty="0">
                <a:solidFill>
                  <a:schemeClr val="tx1"/>
                </a:solidFill>
                <a:effectLst/>
                <a:latin typeface="+mn-lt"/>
                <a:ea typeface="+mn-ea"/>
                <a:cs typeface="+mn-cs"/>
              </a:rPr>
              <a:t>項目に整理されています。</a:t>
            </a:r>
            <a:endParaRPr kumimoji="1" lang="en-US"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D1C0CEB2-403D-46EB-978D-E0E08FCBAE5D}" type="slidenum">
              <a:rPr kumimoji="1" lang="ja-JP" altLang="en-US" smtClean="0"/>
              <a:t>31</a:t>
            </a:fld>
            <a:endParaRPr kumimoji="1" lang="ja-JP" altLang="en-US"/>
          </a:p>
        </p:txBody>
      </p:sp>
    </p:spTree>
    <p:extLst>
      <p:ext uri="{BB962C8B-B14F-4D97-AF65-F5344CB8AC3E}">
        <p14:creationId xmlns:p14="http://schemas.microsoft.com/office/powerpoint/2010/main" val="1948537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まとめのスライドを追加しますでしょうか？</a:t>
            </a:r>
          </a:p>
        </p:txBody>
      </p:sp>
      <p:sp>
        <p:nvSpPr>
          <p:cNvPr id="4" name="スライド番号プレースホルダー 3"/>
          <p:cNvSpPr>
            <a:spLocks noGrp="1"/>
          </p:cNvSpPr>
          <p:nvPr>
            <p:ph type="sldNum" sz="quarter" idx="10"/>
          </p:nvPr>
        </p:nvSpPr>
        <p:spPr/>
        <p:txBody>
          <a:bodyPr/>
          <a:lstStyle/>
          <a:p>
            <a:fld id="{D1C0CEB2-403D-46EB-978D-E0E08FCBAE5D}" type="slidenum">
              <a:rPr kumimoji="1" lang="ja-JP" altLang="en-US" smtClean="0"/>
              <a:t>32</a:t>
            </a:fld>
            <a:endParaRPr kumimoji="1" lang="ja-JP" altLang="en-US"/>
          </a:p>
        </p:txBody>
      </p:sp>
    </p:spTree>
    <p:extLst>
      <p:ext uri="{BB962C8B-B14F-4D97-AF65-F5344CB8AC3E}">
        <p14:creationId xmlns:p14="http://schemas.microsoft.com/office/powerpoint/2010/main" val="7175138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C0CEB2-403D-46EB-978D-E0E08FCBAE5D}" type="slidenum">
              <a:rPr kumimoji="1" lang="ja-JP" altLang="en-US" smtClean="0"/>
              <a:t>34</a:t>
            </a:fld>
            <a:endParaRPr kumimoji="1" lang="ja-JP" altLang="en-US"/>
          </a:p>
        </p:txBody>
      </p:sp>
    </p:spTree>
    <p:extLst>
      <p:ext uri="{BB962C8B-B14F-4D97-AF65-F5344CB8AC3E}">
        <p14:creationId xmlns:p14="http://schemas.microsoft.com/office/powerpoint/2010/main" val="4057131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C0CEB2-403D-46EB-978D-E0E08FCBAE5D}" type="slidenum">
              <a:rPr kumimoji="1" lang="ja-JP" altLang="en-US" smtClean="0"/>
              <a:t>3</a:t>
            </a:fld>
            <a:endParaRPr kumimoji="1" lang="ja-JP" altLang="en-US"/>
          </a:p>
        </p:txBody>
      </p:sp>
    </p:spTree>
    <p:extLst>
      <p:ext uri="{BB962C8B-B14F-4D97-AF65-F5344CB8AC3E}">
        <p14:creationId xmlns:p14="http://schemas.microsoft.com/office/powerpoint/2010/main" val="33866656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C0CEB2-403D-46EB-978D-E0E08FCBAE5D}" type="slidenum">
              <a:rPr kumimoji="1" lang="ja-JP" altLang="en-US" smtClean="0"/>
              <a:t>35</a:t>
            </a:fld>
            <a:endParaRPr kumimoji="1" lang="ja-JP" altLang="en-US"/>
          </a:p>
        </p:txBody>
      </p:sp>
    </p:spTree>
    <p:extLst>
      <p:ext uri="{BB962C8B-B14F-4D97-AF65-F5344CB8AC3E}">
        <p14:creationId xmlns:p14="http://schemas.microsoft.com/office/powerpoint/2010/main" val="7838971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C0CEB2-403D-46EB-978D-E0E08FCBAE5D}" type="slidenum">
              <a:rPr kumimoji="1" lang="ja-JP" altLang="en-US" smtClean="0"/>
              <a:t>37</a:t>
            </a:fld>
            <a:endParaRPr kumimoji="1" lang="ja-JP" altLang="en-US"/>
          </a:p>
        </p:txBody>
      </p:sp>
    </p:spTree>
    <p:extLst>
      <p:ext uri="{BB962C8B-B14F-4D97-AF65-F5344CB8AC3E}">
        <p14:creationId xmlns:p14="http://schemas.microsoft.com/office/powerpoint/2010/main" val="718520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C0CEB2-403D-46EB-978D-E0E08FCBAE5D}" type="slidenum">
              <a:rPr kumimoji="1" lang="ja-JP" altLang="en-US" smtClean="0"/>
              <a:t>38</a:t>
            </a:fld>
            <a:endParaRPr kumimoji="1" lang="ja-JP" altLang="en-US"/>
          </a:p>
        </p:txBody>
      </p:sp>
    </p:spTree>
    <p:extLst>
      <p:ext uri="{BB962C8B-B14F-4D97-AF65-F5344CB8AC3E}">
        <p14:creationId xmlns:p14="http://schemas.microsoft.com/office/powerpoint/2010/main" val="10532626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C0CEB2-403D-46EB-978D-E0E08FCBAE5D}" type="slidenum">
              <a:rPr kumimoji="1" lang="ja-JP" altLang="en-US" smtClean="0"/>
              <a:t>39</a:t>
            </a:fld>
            <a:endParaRPr kumimoji="1" lang="ja-JP" altLang="en-US"/>
          </a:p>
        </p:txBody>
      </p:sp>
    </p:spTree>
    <p:extLst>
      <p:ext uri="{BB962C8B-B14F-4D97-AF65-F5344CB8AC3E}">
        <p14:creationId xmlns:p14="http://schemas.microsoft.com/office/powerpoint/2010/main" val="31432458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C0CEB2-403D-46EB-978D-E0E08FCBAE5D}" type="slidenum">
              <a:rPr kumimoji="1" lang="ja-JP" altLang="en-US" smtClean="0"/>
              <a:t>41</a:t>
            </a:fld>
            <a:endParaRPr kumimoji="1" lang="ja-JP" altLang="en-US"/>
          </a:p>
        </p:txBody>
      </p:sp>
    </p:spTree>
    <p:extLst>
      <p:ext uri="{BB962C8B-B14F-4D97-AF65-F5344CB8AC3E}">
        <p14:creationId xmlns:p14="http://schemas.microsoft.com/office/powerpoint/2010/main" val="2515090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C0CEB2-403D-46EB-978D-E0E08FCBAE5D}" type="slidenum">
              <a:rPr kumimoji="1" lang="ja-JP" altLang="en-US" smtClean="0"/>
              <a:t>42</a:t>
            </a:fld>
            <a:endParaRPr kumimoji="1" lang="ja-JP" altLang="en-US"/>
          </a:p>
        </p:txBody>
      </p:sp>
    </p:spTree>
    <p:extLst>
      <p:ext uri="{BB962C8B-B14F-4D97-AF65-F5344CB8AC3E}">
        <p14:creationId xmlns:p14="http://schemas.microsoft.com/office/powerpoint/2010/main" val="130581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C0CEB2-403D-46EB-978D-E0E08FCBAE5D}" type="slidenum">
              <a:rPr kumimoji="1" lang="ja-JP" altLang="en-US" smtClean="0"/>
              <a:t>4</a:t>
            </a:fld>
            <a:endParaRPr kumimoji="1" lang="ja-JP" altLang="en-US"/>
          </a:p>
        </p:txBody>
      </p:sp>
    </p:spTree>
    <p:extLst>
      <p:ext uri="{BB962C8B-B14F-4D97-AF65-F5344CB8AC3E}">
        <p14:creationId xmlns:p14="http://schemas.microsoft.com/office/powerpoint/2010/main" val="3157681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C0CEB2-403D-46EB-978D-E0E08FCBAE5D}" type="slidenum">
              <a:rPr kumimoji="1" lang="ja-JP" altLang="en-US" smtClean="0"/>
              <a:t>5</a:t>
            </a:fld>
            <a:endParaRPr kumimoji="1" lang="ja-JP" altLang="en-US"/>
          </a:p>
        </p:txBody>
      </p:sp>
    </p:spTree>
    <p:extLst>
      <p:ext uri="{BB962C8B-B14F-4D97-AF65-F5344CB8AC3E}">
        <p14:creationId xmlns:p14="http://schemas.microsoft.com/office/powerpoint/2010/main" val="3886440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講義のアウトラインを説明します。</a:t>
            </a:r>
          </a:p>
        </p:txBody>
      </p:sp>
      <p:sp>
        <p:nvSpPr>
          <p:cNvPr id="4" name="スライド番号プレースホルダー 3"/>
          <p:cNvSpPr>
            <a:spLocks noGrp="1"/>
          </p:cNvSpPr>
          <p:nvPr>
            <p:ph type="sldNum" sz="quarter" idx="10"/>
          </p:nvPr>
        </p:nvSpPr>
        <p:spPr/>
        <p:txBody>
          <a:bodyPr/>
          <a:lstStyle/>
          <a:p>
            <a:fld id="{D1C0CEB2-403D-46EB-978D-E0E08FCBAE5D}" type="slidenum">
              <a:rPr kumimoji="1" lang="ja-JP" altLang="en-US" smtClean="0"/>
              <a:t>6</a:t>
            </a:fld>
            <a:endParaRPr kumimoji="1" lang="ja-JP" altLang="en-US"/>
          </a:p>
        </p:txBody>
      </p:sp>
    </p:spTree>
    <p:extLst>
      <p:ext uri="{BB962C8B-B14F-4D97-AF65-F5344CB8AC3E}">
        <p14:creationId xmlns:p14="http://schemas.microsoft.com/office/powerpoint/2010/main" val="2240824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「はじめに」の狙いのスライドを追加しました。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D1C0CEB2-403D-46EB-978D-E0E08FCBAE5D}" type="slidenum">
              <a:rPr kumimoji="1" lang="ja-JP" altLang="en-US" smtClean="0"/>
              <a:t>7</a:t>
            </a:fld>
            <a:endParaRPr kumimoji="1" lang="ja-JP" altLang="en-US"/>
          </a:p>
        </p:txBody>
      </p:sp>
    </p:spTree>
    <p:extLst>
      <p:ext uri="{BB962C8B-B14F-4D97-AF65-F5344CB8AC3E}">
        <p14:creationId xmlns:p14="http://schemas.microsoft.com/office/powerpoint/2010/main" val="123171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C0CEB2-403D-46EB-978D-E0E08FCBAE5D}" type="slidenum">
              <a:rPr kumimoji="1" lang="ja-JP" altLang="en-US" smtClean="0"/>
              <a:t>8</a:t>
            </a:fld>
            <a:endParaRPr kumimoji="1" lang="ja-JP" altLang="en-US"/>
          </a:p>
        </p:txBody>
      </p:sp>
    </p:spTree>
    <p:extLst>
      <p:ext uri="{BB962C8B-B14F-4D97-AF65-F5344CB8AC3E}">
        <p14:creationId xmlns:p14="http://schemas.microsoft.com/office/powerpoint/2010/main" val="3120708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C0CEB2-403D-46EB-978D-E0E08FCBAE5D}" type="slidenum">
              <a:rPr kumimoji="1" lang="ja-JP" altLang="en-US" smtClean="0"/>
              <a:t>9</a:t>
            </a:fld>
            <a:endParaRPr kumimoji="1" lang="ja-JP" altLang="en-US"/>
          </a:p>
        </p:txBody>
      </p:sp>
    </p:spTree>
    <p:extLst>
      <p:ext uri="{BB962C8B-B14F-4D97-AF65-F5344CB8AC3E}">
        <p14:creationId xmlns:p14="http://schemas.microsoft.com/office/powerpoint/2010/main" val="3059181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8FC9828-FA65-4647-BA50-488E663C52F6}" type="datetimeFigureOut">
              <a:rPr kumimoji="1" lang="ja-JP" altLang="en-US" smtClean="0"/>
              <a:t>2018/10/29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D1CB7F-7DEE-4D5E-86C7-D92529F181BD}" type="slidenum">
              <a:rPr kumimoji="1" lang="ja-JP" altLang="en-US" smtClean="0"/>
              <a:t>‹#›</a:t>
            </a:fld>
            <a:endParaRPr kumimoji="1" lang="ja-JP" altLang="en-US"/>
          </a:p>
        </p:txBody>
      </p:sp>
    </p:spTree>
    <p:extLst>
      <p:ext uri="{BB962C8B-B14F-4D97-AF65-F5344CB8AC3E}">
        <p14:creationId xmlns:p14="http://schemas.microsoft.com/office/powerpoint/2010/main" val="3382276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8FC9828-FA65-4647-BA50-488E663C52F6}" type="datetimeFigureOut">
              <a:rPr kumimoji="1" lang="ja-JP" altLang="en-US" smtClean="0"/>
              <a:t>2018/10/29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D1CB7F-7DEE-4D5E-86C7-D92529F181BD}" type="slidenum">
              <a:rPr kumimoji="1" lang="ja-JP" altLang="en-US" smtClean="0"/>
              <a:t>‹#›</a:t>
            </a:fld>
            <a:endParaRPr kumimoji="1" lang="ja-JP" altLang="en-US"/>
          </a:p>
        </p:txBody>
      </p:sp>
    </p:spTree>
    <p:extLst>
      <p:ext uri="{BB962C8B-B14F-4D97-AF65-F5344CB8AC3E}">
        <p14:creationId xmlns:p14="http://schemas.microsoft.com/office/powerpoint/2010/main" val="2735732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8FC9828-FA65-4647-BA50-488E663C52F6}" type="datetimeFigureOut">
              <a:rPr kumimoji="1" lang="ja-JP" altLang="en-US" smtClean="0"/>
              <a:t>2018/10/29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D1CB7F-7DEE-4D5E-86C7-D92529F181BD}" type="slidenum">
              <a:rPr kumimoji="1" lang="ja-JP" altLang="en-US" smtClean="0"/>
              <a:t>‹#›</a:t>
            </a:fld>
            <a:endParaRPr kumimoji="1" lang="ja-JP" altLang="en-US"/>
          </a:p>
        </p:txBody>
      </p:sp>
    </p:spTree>
    <p:extLst>
      <p:ext uri="{BB962C8B-B14F-4D97-AF65-F5344CB8AC3E}">
        <p14:creationId xmlns:p14="http://schemas.microsoft.com/office/powerpoint/2010/main" val="662648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7AC5BD2-5CB4-4939-AA74-FE3DC327E6C0}" type="datetimeFigureOut">
              <a:rPr lang="ja-JP" altLang="en-US" smtClean="0">
                <a:solidFill>
                  <a:prstClr val="black">
                    <a:tint val="75000"/>
                  </a:prstClr>
                </a:solidFill>
              </a:rPr>
              <a:pPr/>
              <a:t>2018/10/29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0AD3A7B-CC94-441D-9B70-491B256CAA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44895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7AC5BD2-5CB4-4939-AA74-FE3DC327E6C0}" type="datetimeFigureOut">
              <a:rPr lang="ja-JP" altLang="en-US" smtClean="0">
                <a:solidFill>
                  <a:prstClr val="black">
                    <a:tint val="75000"/>
                  </a:prstClr>
                </a:solidFill>
              </a:rPr>
              <a:pPr/>
              <a:t>2018/10/29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0AD3A7B-CC94-441D-9B70-491B256CAA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7004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7AC5BD2-5CB4-4939-AA74-FE3DC327E6C0}" type="datetimeFigureOut">
              <a:rPr lang="ja-JP" altLang="en-US" smtClean="0">
                <a:solidFill>
                  <a:prstClr val="black">
                    <a:tint val="75000"/>
                  </a:prstClr>
                </a:solidFill>
              </a:rPr>
              <a:pPr/>
              <a:t>2018/10/29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0AD3A7B-CC94-441D-9B70-491B256CAA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85587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7AC5BD2-5CB4-4939-AA74-FE3DC327E6C0}" type="datetimeFigureOut">
              <a:rPr lang="ja-JP" altLang="en-US" smtClean="0">
                <a:solidFill>
                  <a:prstClr val="black">
                    <a:tint val="75000"/>
                  </a:prstClr>
                </a:solidFill>
              </a:rPr>
              <a:pPr/>
              <a:t>2018/10/29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0AD3A7B-CC94-441D-9B70-491B256CAA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72997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7AC5BD2-5CB4-4939-AA74-FE3DC327E6C0}" type="datetimeFigureOut">
              <a:rPr lang="ja-JP" altLang="en-US" smtClean="0">
                <a:solidFill>
                  <a:prstClr val="black">
                    <a:tint val="75000"/>
                  </a:prstClr>
                </a:solidFill>
              </a:rPr>
              <a:pPr/>
              <a:t>2018/10/29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0AD3A7B-CC94-441D-9B70-491B256CAA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41982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7AC5BD2-5CB4-4939-AA74-FE3DC327E6C0}" type="datetimeFigureOut">
              <a:rPr lang="ja-JP" altLang="en-US" smtClean="0">
                <a:solidFill>
                  <a:prstClr val="black">
                    <a:tint val="75000"/>
                  </a:prstClr>
                </a:solidFill>
              </a:rPr>
              <a:pPr/>
              <a:t>2018/10/29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0AD3A7B-CC94-441D-9B70-491B256CAA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89340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7AC5BD2-5CB4-4939-AA74-FE3DC327E6C0}" type="datetimeFigureOut">
              <a:rPr lang="ja-JP" altLang="en-US" smtClean="0">
                <a:solidFill>
                  <a:prstClr val="black">
                    <a:tint val="75000"/>
                  </a:prstClr>
                </a:solidFill>
              </a:rPr>
              <a:pPr/>
              <a:t>2018/10/29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0AD3A7B-CC94-441D-9B70-491B256CAA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71153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7AC5BD2-5CB4-4939-AA74-FE3DC327E6C0}" type="datetimeFigureOut">
              <a:rPr lang="ja-JP" altLang="en-US" smtClean="0">
                <a:solidFill>
                  <a:prstClr val="black">
                    <a:tint val="75000"/>
                  </a:prstClr>
                </a:solidFill>
              </a:rPr>
              <a:pPr/>
              <a:t>2018/10/29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0AD3A7B-CC94-441D-9B70-491B256CAA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49817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8FC9828-FA65-4647-BA50-488E663C52F6}" type="datetimeFigureOut">
              <a:rPr kumimoji="1" lang="ja-JP" altLang="en-US" smtClean="0"/>
              <a:t>2018/10/29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D1CB7F-7DEE-4D5E-86C7-D92529F181BD}" type="slidenum">
              <a:rPr kumimoji="1" lang="ja-JP" altLang="en-US" smtClean="0"/>
              <a:t>‹#›</a:t>
            </a:fld>
            <a:endParaRPr kumimoji="1" lang="ja-JP" altLang="en-US"/>
          </a:p>
        </p:txBody>
      </p:sp>
    </p:spTree>
    <p:extLst>
      <p:ext uri="{BB962C8B-B14F-4D97-AF65-F5344CB8AC3E}">
        <p14:creationId xmlns:p14="http://schemas.microsoft.com/office/powerpoint/2010/main" val="2910734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7AC5BD2-5CB4-4939-AA74-FE3DC327E6C0}" type="datetimeFigureOut">
              <a:rPr lang="ja-JP" altLang="en-US" smtClean="0">
                <a:solidFill>
                  <a:prstClr val="black">
                    <a:tint val="75000"/>
                  </a:prstClr>
                </a:solidFill>
              </a:rPr>
              <a:pPr/>
              <a:t>2018/10/29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0AD3A7B-CC94-441D-9B70-491B256CAA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77873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7AC5BD2-5CB4-4939-AA74-FE3DC327E6C0}" type="datetimeFigureOut">
              <a:rPr lang="ja-JP" altLang="en-US" smtClean="0">
                <a:solidFill>
                  <a:prstClr val="black">
                    <a:tint val="75000"/>
                  </a:prstClr>
                </a:solidFill>
              </a:rPr>
              <a:pPr/>
              <a:t>2018/10/29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0AD3A7B-CC94-441D-9B70-491B256CAA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83289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7AC5BD2-5CB4-4939-AA74-FE3DC327E6C0}" type="datetimeFigureOut">
              <a:rPr lang="ja-JP" altLang="en-US" smtClean="0">
                <a:solidFill>
                  <a:prstClr val="black">
                    <a:tint val="75000"/>
                  </a:prstClr>
                </a:solidFill>
              </a:rPr>
              <a:pPr/>
              <a:t>2018/10/29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0AD3A7B-CC94-441D-9B70-491B256CAA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38585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0F45219A-4A78-4E51-B0D9-9C74DBC2D6A9}" type="datetime1">
              <a:rPr lang="ja-JP" altLang="en-US" smtClean="0">
                <a:solidFill>
                  <a:prstClr val="black">
                    <a:tint val="75000"/>
                  </a:prstClr>
                </a:solidFill>
              </a:rPr>
              <a:pPr/>
              <a:t>2018/10/29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A58FF77-4EB4-4C4E-B94E-B875CDDB4EE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792637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448"/>
            <a:ext cx="8229600" cy="922114"/>
          </a:xfrm>
        </p:spPr>
        <p:txBody>
          <a:bodyPr/>
          <a:lstStyle/>
          <a:p>
            <a:r>
              <a:rPr kumimoji="1" lang="ja-JP" altLang="en-US"/>
              <a:t>マスタ タイトルの書式設定</a:t>
            </a:r>
          </a:p>
        </p:txBody>
      </p:sp>
      <p:sp>
        <p:nvSpPr>
          <p:cNvPr id="3" name="コンテンツ プレースホルダ 2"/>
          <p:cNvSpPr>
            <a:spLocks noGrp="1"/>
          </p:cNvSpPr>
          <p:nvPr>
            <p:ph idx="1"/>
          </p:nvPr>
        </p:nvSpPr>
        <p:spPr>
          <a:xfrm>
            <a:off x="457200" y="1739618"/>
            <a:ext cx="8229600" cy="4785395"/>
          </a:xfrm>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1B5DF43-2A12-49E4-A739-CA951D911EF2}" type="datetime1">
              <a:rPr lang="ja-JP" altLang="en-US" smtClean="0">
                <a:solidFill>
                  <a:prstClr val="black">
                    <a:tint val="75000"/>
                  </a:prstClr>
                </a:solidFill>
              </a:rPr>
              <a:pPr/>
              <a:t>2018/10/29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A58FF77-4EB4-4C4E-B94E-B875CDDB4EE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263369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0F68EFA2-7A7A-49D2-9439-657BEA1080E8}" type="datetime1">
              <a:rPr lang="ja-JP" altLang="en-US" smtClean="0">
                <a:solidFill>
                  <a:prstClr val="black">
                    <a:tint val="75000"/>
                  </a:prstClr>
                </a:solidFill>
              </a:rPr>
              <a:pPr/>
              <a:t>2018/10/29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A58FF77-4EB4-4C4E-B94E-B875CDDB4EE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77266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275247FD-36FC-450D-9BC2-C17408C78205}" type="datetime1">
              <a:rPr lang="ja-JP" altLang="en-US" smtClean="0">
                <a:solidFill>
                  <a:prstClr val="black">
                    <a:tint val="75000"/>
                  </a:prstClr>
                </a:solidFill>
              </a:rPr>
              <a:pPr/>
              <a:t>2018/10/29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A58FF77-4EB4-4C4E-B94E-B875CDDB4EE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279062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7D7D67E1-D8CF-4C63-B89E-50AB5AFE12E2}" type="datetime1">
              <a:rPr lang="ja-JP" altLang="en-US" smtClean="0">
                <a:solidFill>
                  <a:prstClr val="black">
                    <a:tint val="75000"/>
                  </a:prstClr>
                </a:solidFill>
              </a:rPr>
              <a:pPr/>
              <a:t>2018/10/29</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EA58FF77-4EB4-4C4E-B94E-B875CDDB4EE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88494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5F15FD4C-17BD-4C8F-BFA4-DF492A32ECE2}" type="datetime1">
              <a:rPr lang="ja-JP" altLang="en-US" smtClean="0">
                <a:solidFill>
                  <a:prstClr val="black">
                    <a:tint val="75000"/>
                  </a:prstClr>
                </a:solidFill>
              </a:rPr>
              <a:pPr/>
              <a:t>2018/10/29</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EA58FF77-4EB4-4C4E-B94E-B875CDDB4EE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85845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4A50B6D-7631-4FBF-94A2-950DD334029E}" type="datetime1">
              <a:rPr lang="ja-JP" altLang="en-US" smtClean="0">
                <a:solidFill>
                  <a:prstClr val="black">
                    <a:tint val="75000"/>
                  </a:prstClr>
                </a:solidFill>
              </a:rPr>
              <a:pPr/>
              <a:t>2018/10/29</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EA58FF77-4EB4-4C4E-B94E-B875CDDB4EE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4312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8FC9828-FA65-4647-BA50-488E663C52F6}" type="datetimeFigureOut">
              <a:rPr kumimoji="1" lang="ja-JP" altLang="en-US" smtClean="0"/>
              <a:t>2018/10/29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D1CB7F-7DEE-4D5E-86C7-D92529F181BD}" type="slidenum">
              <a:rPr kumimoji="1" lang="ja-JP" altLang="en-US" smtClean="0"/>
              <a:t>‹#›</a:t>
            </a:fld>
            <a:endParaRPr kumimoji="1" lang="ja-JP" altLang="en-US"/>
          </a:p>
        </p:txBody>
      </p:sp>
    </p:spTree>
    <p:extLst>
      <p:ext uri="{BB962C8B-B14F-4D97-AF65-F5344CB8AC3E}">
        <p14:creationId xmlns:p14="http://schemas.microsoft.com/office/powerpoint/2010/main" val="41610274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DDB14629-FA7E-42E5-93EC-1CAD57A9EFEC}" type="datetime1">
              <a:rPr lang="ja-JP" altLang="en-US" smtClean="0">
                <a:solidFill>
                  <a:prstClr val="black">
                    <a:tint val="75000"/>
                  </a:prstClr>
                </a:solidFill>
              </a:rPr>
              <a:pPr/>
              <a:t>2018/10/29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A58FF77-4EB4-4C4E-B94E-B875CDDB4EE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024323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CBB41817-E34A-4624-BEC3-62AFC7D99733}" type="datetime1">
              <a:rPr lang="ja-JP" altLang="en-US" smtClean="0">
                <a:solidFill>
                  <a:prstClr val="black">
                    <a:tint val="75000"/>
                  </a:prstClr>
                </a:solidFill>
              </a:rPr>
              <a:pPr/>
              <a:t>2018/10/29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A58FF77-4EB4-4C4E-B94E-B875CDDB4EE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182764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6F0EC3E9-AA50-49C7-8792-C66280E7B376}" type="datetime1">
              <a:rPr lang="ja-JP" altLang="en-US" smtClean="0">
                <a:solidFill>
                  <a:prstClr val="black">
                    <a:tint val="75000"/>
                  </a:prstClr>
                </a:solidFill>
              </a:rPr>
              <a:pPr/>
              <a:t>2018/10/29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A58FF77-4EB4-4C4E-B94E-B875CDDB4EE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525916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073FCED-9484-4D98-8591-B134D0427105}" type="datetime1">
              <a:rPr lang="ja-JP" altLang="en-US" smtClean="0">
                <a:solidFill>
                  <a:prstClr val="black">
                    <a:tint val="75000"/>
                  </a:prstClr>
                </a:solidFill>
              </a:rPr>
              <a:pPr/>
              <a:t>2018/10/29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A58FF77-4EB4-4C4E-B94E-B875CDDB4EE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465503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9875"/>
            <a:ext cx="8229600" cy="719137"/>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81012" y="1565275"/>
            <a:ext cx="4038600" cy="485775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490663"/>
            <a:ext cx="4038600" cy="4857750"/>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a:solidFill>
                  <a:prstClr val="black">
                    <a:tint val="75000"/>
                  </a:prstClr>
                </a:solidFill>
              </a:rPr>
              <a:t>|  </a:t>
            </a:r>
            <a:r>
              <a:rPr lang="ja-JP" altLang="en-US">
                <a:solidFill>
                  <a:prstClr val="black">
                    <a:tint val="75000"/>
                  </a:prstClr>
                </a:solidFill>
              </a:rPr>
              <a:t>第17回日本産業ストレス学会(福岡)</a:t>
            </a:r>
            <a:endParaRPr lang="en-US" altLang="ja-JP">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solidFill>
                  <a:prstClr val="black">
                    <a:tint val="75000"/>
                  </a:prstClr>
                </a:solidFill>
              </a:rPr>
              <a:t>|  ストレス対策を目的とした職場環境へのアプローチのコツ</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solidFill>
                  <a:prstClr val="black">
                    <a:tint val="75000"/>
                  </a:prstClr>
                </a:solidFill>
              </a:rPr>
              <a:t>|  </a:t>
            </a:r>
            <a:fld id="{B748C04B-B72F-4890-A51E-AE6836F7107D}"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325278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8FC9828-FA65-4647-BA50-488E663C52F6}" type="datetimeFigureOut">
              <a:rPr kumimoji="1" lang="ja-JP" altLang="en-US" smtClean="0"/>
              <a:t>2018/10/29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FD1CB7F-7DEE-4D5E-86C7-D92529F181BD}" type="slidenum">
              <a:rPr kumimoji="1" lang="ja-JP" altLang="en-US" smtClean="0"/>
              <a:t>‹#›</a:t>
            </a:fld>
            <a:endParaRPr kumimoji="1" lang="ja-JP" altLang="en-US"/>
          </a:p>
        </p:txBody>
      </p:sp>
    </p:spTree>
    <p:extLst>
      <p:ext uri="{BB962C8B-B14F-4D97-AF65-F5344CB8AC3E}">
        <p14:creationId xmlns:p14="http://schemas.microsoft.com/office/powerpoint/2010/main" val="1870874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8FC9828-FA65-4647-BA50-488E663C52F6}" type="datetimeFigureOut">
              <a:rPr kumimoji="1" lang="ja-JP" altLang="en-US" smtClean="0"/>
              <a:t>2018/10/29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FD1CB7F-7DEE-4D5E-86C7-D92529F181BD}" type="slidenum">
              <a:rPr kumimoji="1" lang="ja-JP" altLang="en-US" smtClean="0"/>
              <a:t>‹#›</a:t>
            </a:fld>
            <a:endParaRPr kumimoji="1" lang="ja-JP" altLang="en-US"/>
          </a:p>
        </p:txBody>
      </p:sp>
    </p:spTree>
    <p:extLst>
      <p:ext uri="{BB962C8B-B14F-4D97-AF65-F5344CB8AC3E}">
        <p14:creationId xmlns:p14="http://schemas.microsoft.com/office/powerpoint/2010/main" val="494567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8FC9828-FA65-4647-BA50-488E663C52F6}" type="datetimeFigureOut">
              <a:rPr kumimoji="1" lang="ja-JP" altLang="en-US" smtClean="0"/>
              <a:t>2018/10/29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FD1CB7F-7DEE-4D5E-86C7-D92529F181BD}" type="slidenum">
              <a:rPr kumimoji="1" lang="ja-JP" altLang="en-US" smtClean="0"/>
              <a:t>‹#›</a:t>
            </a:fld>
            <a:endParaRPr kumimoji="1" lang="ja-JP" altLang="en-US"/>
          </a:p>
        </p:txBody>
      </p:sp>
    </p:spTree>
    <p:extLst>
      <p:ext uri="{BB962C8B-B14F-4D97-AF65-F5344CB8AC3E}">
        <p14:creationId xmlns:p14="http://schemas.microsoft.com/office/powerpoint/2010/main" val="1000400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FC9828-FA65-4647-BA50-488E663C52F6}" type="datetimeFigureOut">
              <a:rPr kumimoji="1" lang="ja-JP" altLang="en-US" smtClean="0"/>
              <a:t>2018/10/29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FD1CB7F-7DEE-4D5E-86C7-D92529F181BD}" type="slidenum">
              <a:rPr kumimoji="1" lang="ja-JP" altLang="en-US" smtClean="0"/>
              <a:t>‹#›</a:t>
            </a:fld>
            <a:endParaRPr kumimoji="1" lang="ja-JP" altLang="en-US"/>
          </a:p>
        </p:txBody>
      </p:sp>
    </p:spTree>
    <p:extLst>
      <p:ext uri="{BB962C8B-B14F-4D97-AF65-F5344CB8AC3E}">
        <p14:creationId xmlns:p14="http://schemas.microsoft.com/office/powerpoint/2010/main" val="3223312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8FC9828-FA65-4647-BA50-488E663C52F6}" type="datetimeFigureOut">
              <a:rPr kumimoji="1" lang="ja-JP" altLang="en-US" smtClean="0"/>
              <a:t>2018/10/29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FD1CB7F-7DEE-4D5E-86C7-D92529F181BD}" type="slidenum">
              <a:rPr kumimoji="1" lang="ja-JP" altLang="en-US" smtClean="0"/>
              <a:t>‹#›</a:t>
            </a:fld>
            <a:endParaRPr kumimoji="1" lang="ja-JP" altLang="en-US"/>
          </a:p>
        </p:txBody>
      </p:sp>
    </p:spTree>
    <p:extLst>
      <p:ext uri="{BB962C8B-B14F-4D97-AF65-F5344CB8AC3E}">
        <p14:creationId xmlns:p14="http://schemas.microsoft.com/office/powerpoint/2010/main" val="2125723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8FC9828-FA65-4647-BA50-488E663C52F6}" type="datetimeFigureOut">
              <a:rPr kumimoji="1" lang="ja-JP" altLang="en-US" smtClean="0"/>
              <a:t>2018/10/29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FD1CB7F-7DEE-4D5E-86C7-D92529F181BD}" type="slidenum">
              <a:rPr kumimoji="1" lang="ja-JP" altLang="en-US" smtClean="0"/>
              <a:t>‹#›</a:t>
            </a:fld>
            <a:endParaRPr kumimoji="1" lang="ja-JP" altLang="en-US"/>
          </a:p>
        </p:txBody>
      </p:sp>
    </p:spTree>
    <p:extLst>
      <p:ext uri="{BB962C8B-B14F-4D97-AF65-F5344CB8AC3E}">
        <p14:creationId xmlns:p14="http://schemas.microsoft.com/office/powerpoint/2010/main" val="3416125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FC9828-FA65-4647-BA50-488E663C52F6}" type="datetimeFigureOut">
              <a:rPr kumimoji="1" lang="ja-JP" altLang="en-US" smtClean="0"/>
              <a:t>2018/10/29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D1CB7F-7DEE-4D5E-86C7-D92529F181BD}" type="slidenum">
              <a:rPr kumimoji="1" lang="ja-JP" altLang="en-US" smtClean="0"/>
              <a:t>‹#›</a:t>
            </a:fld>
            <a:endParaRPr kumimoji="1" lang="ja-JP" altLang="en-US"/>
          </a:p>
        </p:txBody>
      </p:sp>
    </p:spTree>
    <p:extLst>
      <p:ext uri="{BB962C8B-B14F-4D97-AF65-F5344CB8AC3E}">
        <p14:creationId xmlns:p14="http://schemas.microsoft.com/office/powerpoint/2010/main" val="1077675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7715839" cy="790591"/>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269842"/>
            <a:ext cx="8229600" cy="4856321"/>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AC5BD2-5CB4-4939-AA74-FE3DC327E6C0}" type="datetimeFigureOut">
              <a:rPr lang="ja-JP" altLang="en-US" smtClean="0">
                <a:solidFill>
                  <a:prstClr val="black">
                    <a:tint val="75000"/>
                  </a:prstClr>
                </a:solidFill>
              </a:rPr>
              <a:pPr/>
              <a:t>2018/10/29</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AD3A7B-CC94-441D-9B70-491B256CAA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6311312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spcBef>
          <a:spcPct val="0"/>
        </a:spcBef>
        <a:buNone/>
        <a:defRPr kumimoji="1"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5">
            <a:lumMod val="75000"/>
          </a:schemeClr>
        </a:buClr>
        <a:buFont typeface="Wingdings" panose="05000000000000000000" pitchFamily="2" charset="2"/>
        <a:buChar char="n"/>
        <a:defRPr kumimoji="1" sz="28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922114"/>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340768"/>
            <a:ext cx="8229600" cy="4785395"/>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1D358-BCEF-4B1C-94FB-2E2D98001D66}" type="datetime1">
              <a:rPr lang="ja-JP" altLang="en-US" smtClean="0">
                <a:solidFill>
                  <a:prstClr val="black">
                    <a:tint val="75000"/>
                  </a:prstClr>
                </a:solidFill>
              </a:rPr>
              <a:pPr/>
              <a:t>2018/10/29</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58FF77-4EB4-4C4E-B94E-B875CDDB4EE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95582408"/>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hyperlink" Target="https://kokoro.mhlw.go.jp/manual/#too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chart" Target="../charts/chart3.xml"/><Relationship Id="rId4" Type="http://schemas.openxmlformats.org/officeDocument/2006/relationships/diagramLayout" Target="../diagrams/layout1.xml"/><Relationship Id="rId9"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31800" y="1881452"/>
            <a:ext cx="7950200" cy="2387600"/>
          </a:xfrm>
        </p:spPr>
        <p:txBody>
          <a:bodyPr anchor="ctr">
            <a:noAutofit/>
          </a:bodyPr>
          <a:lstStyle/>
          <a:p>
            <a:r>
              <a:rPr kumimoji="1" lang="ja-JP" altLang="en-US" sz="4800" b="1" dirty="0">
                <a:solidFill>
                  <a:srgbClr val="0070C0"/>
                </a:solidFill>
              </a:rPr>
              <a:t>これから</a:t>
            </a:r>
            <a:r>
              <a:rPr kumimoji="1" lang="en-US" altLang="ja-JP" sz="4800" b="1" dirty="0">
                <a:solidFill>
                  <a:srgbClr val="0070C0"/>
                </a:solidFill>
              </a:rPr>
              <a:t/>
            </a:r>
            <a:br>
              <a:rPr kumimoji="1" lang="en-US" altLang="ja-JP" sz="4800" b="1" dirty="0">
                <a:solidFill>
                  <a:srgbClr val="0070C0"/>
                </a:solidFill>
              </a:rPr>
            </a:br>
            <a:r>
              <a:rPr kumimoji="1" lang="ja-JP" altLang="en-US" sz="4800" b="1" dirty="0">
                <a:solidFill>
                  <a:srgbClr val="00B0F0"/>
                </a:solidFill>
              </a:rPr>
              <a:t>はじめる</a:t>
            </a:r>
            <a:r>
              <a:rPr kumimoji="1" lang="en-US" altLang="ja-JP" sz="4800" b="1" dirty="0">
                <a:solidFill>
                  <a:srgbClr val="0070C0"/>
                </a:solidFill>
              </a:rPr>
              <a:t/>
            </a:r>
            <a:br>
              <a:rPr kumimoji="1" lang="en-US" altLang="ja-JP" sz="4800" b="1" dirty="0">
                <a:solidFill>
                  <a:srgbClr val="0070C0"/>
                </a:solidFill>
              </a:rPr>
            </a:br>
            <a:r>
              <a:rPr kumimoji="1" lang="ja-JP" altLang="en-US" sz="4800" b="1" dirty="0">
                <a:solidFill>
                  <a:srgbClr val="92D050"/>
                </a:solidFill>
              </a:rPr>
              <a:t>職場環境改善</a:t>
            </a:r>
            <a:r>
              <a:rPr kumimoji="1" lang="en-US" altLang="ja-JP" sz="4800" b="1" dirty="0">
                <a:solidFill>
                  <a:srgbClr val="92D050"/>
                </a:solidFill>
              </a:rPr>
              <a:t/>
            </a:r>
            <a:br>
              <a:rPr kumimoji="1" lang="en-US" altLang="ja-JP" sz="4800" b="1" dirty="0">
                <a:solidFill>
                  <a:srgbClr val="92D050"/>
                </a:solidFill>
              </a:rPr>
            </a:br>
            <a:r>
              <a:rPr lang="ja-JP" altLang="en-US" sz="4000" b="1" dirty="0">
                <a:solidFill>
                  <a:schemeClr val="accent1">
                    <a:lumMod val="50000"/>
                  </a:schemeClr>
                </a:solidFill>
              </a:rPr>
              <a:t>～スタートのための手引き～</a:t>
            </a:r>
            <a:endParaRPr kumimoji="1" lang="ja-JP" altLang="en-US" sz="4000" b="1" dirty="0">
              <a:solidFill>
                <a:schemeClr val="accent1">
                  <a:lumMod val="50000"/>
                </a:schemeClr>
              </a:solidFill>
            </a:endParaRPr>
          </a:p>
        </p:txBody>
      </p:sp>
      <p:sp>
        <p:nvSpPr>
          <p:cNvPr id="5" name="サブタイトル 4"/>
          <p:cNvSpPr>
            <a:spLocks noGrp="1"/>
          </p:cNvSpPr>
          <p:nvPr>
            <p:ph type="subTitle" idx="1"/>
          </p:nvPr>
        </p:nvSpPr>
        <p:spPr>
          <a:xfrm>
            <a:off x="584859" y="395700"/>
            <a:ext cx="7981625" cy="1136885"/>
          </a:xfrm>
        </p:spPr>
        <p:txBody>
          <a:bodyPr>
            <a:normAutofit/>
          </a:bodyPr>
          <a:lstStyle/>
          <a:p>
            <a:pPr algn="l"/>
            <a:r>
              <a:rPr lang="ja-JP" altLang="en-US" dirty="0"/>
              <a:t>メンタルヘルス対策促進</a:t>
            </a:r>
            <a:r>
              <a:rPr lang="ja-JP" altLang="en-US" dirty="0" smtClean="0"/>
              <a:t>会議</a:t>
            </a:r>
            <a:r>
              <a:rPr kumimoji="1" lang="ja-JP" altLang="en-US" dirty="0" smtClean="0"/>
              <a:t>研修用</a:t>
            </a:r>
            <a:r>
              <a:rPr kumimoji="1" lang="ja-JP" altLang="en-US" dirty="0" smtClean="0"/>
              <a:t>スライド（改訂版）</a:t>
            </a:r>
            <a:endParaRPr kumimoji="1" lang="ja-JP" altLang="en-US" dirty="0"/>
          </a:p>
        </p:txBody>
      </p:sp>
      <p:sp>
        <p:nvSpPr>
          <p:cNvPr id="3" name="テキスト ボックス 2"/>
          <p:cNvSpPr txBox="1"/>
          <p:nvPr/>
        </p:nvSpPr>
        <p:spPr>
          <a:xfrm>
            <a:off x="1390918" y="5112913"/>
            <a:ext cx="6478074" cy="523220"/>
          </a:xfrm>
          <a:prstGeom prst="rect">
            <a:avLst/>
          </a:prstGeom>
          <a:noFill/>
        </p:spPr>
        <p:txBody>
          <a:bodyPr wrap="square" rtlCol="0">
            <a:spAutoFit/>
          </a:bodyPr>
          <a:lstStyle/>
          <a:p>
            <a:pPr algn="ctr"/>
            <a:r>
              <a:rPr kumimoji="1" lang="ja-JP" altLang="en-US" sz="2800" smtClean="0"/>
              <a:t>勤労者医療・産業保健部　産業保健課</a:t>
            </a:r>
            <a:endParaRPr kumimoji="1" lang="ja-JP" altLang="en-US" sz="2800" dirty="0"/>
          </a:p>
        </p:txBody>
      </p:sp>
    </p:spTree>
    <p:extLst>
      <p:ext uri="{BB962C8B-B14F-4D97-AF65-F5344CB8AC3E}">
        <p14:creationId xmlns:p14="http://schemas.microsoft.com/office/powerpoint/2010/main" val="3458944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600" dirty="0"/>
              <a:t>Ⅱ </a:t>
            </a:r>
            <a:r>
              <a:rPr lang="ja-JP" altLang="en-US" sz="3600" dirty="0"/>
              <a:t>ストレスチェック制度で職場環境改善をどうはじめる</a:t>
            </a:r>
            <a:r>
              <a:rPr lang="ja-JP" altLang="en-US" sz="3600" dirty="0" smtClean="0"/>
              <a:t>か </a:t>
            </a:r>
            <a:r>
              <a:rPr lang="en-US" altLang="ja-JP" sz="2800" dirty="0" smtClean="0"/>
              <a:t>(5</a:t>
            </a:r>
            <a:r>
              <a:rPr lang="ja-JP" altLang="en-US" sz="2800" dirty="0" smtClean="0"/>
              <a:t>ページ</a:t>
            </a:r>
            <a:r>
              <a:rPr lang="ja-JP" altLang="en-US" sz="2800" dirty="0"/>
              <a:t>）</a:t>
            </a:r>
            <a:endParaRPr kumimoji="1" lang="ja-JP" altLang="en-US" sz="2800" dirty="0"/>
          </a:p>
        </p:txBody>
      </p:sp>
      <p:sp>
        <p:nvSpPr>
          <p:cNvPr id="3" name="コンテンツ プレースホルダー 2"/>
          <p:cNvSpPr>
            <a:spLocks noGrp="1"/>
          </p:cNvSpPr>
          <p:nvPr>
            <p:ph idx="1"/>
          </p:nvPr>
        </p:nvSpPr>
        <p:spPr>
          <a:xfrm>
            <a:off x="628650" y="1690689"/>
            <a:ext cx="7886700" cy="4351338"/>
          </a:xfrm>
        </p:spPr>
        <p:txBody>
          <a:bodyPr/>
          <a:lstStyle/>
          <a:p>
            <a:pPr marL="0" indent="0">
              <a:buNone/>
            </a:pPr>
            <a:r>
              <a:rPr lang="en-US" altLang="ja-JP" dirty="0"/>
              <a:t>1</a:t>
            </a:r>
            <a:r>
              <a:rPr lang="ja-JP" altLang="en-US" dirty="0"/>
              <a:t>　ストレスチェック制度における職場環境改善の位置づけ</a:t>
            </a:r>
            <a:endParaRPr kumimoji="1" lang="ja-JP" altLang="en-US" dirty="0"/>
          </a:p>
        </p:txBody>
      </p:sp>
      <p:sp>
        <p:nvSpPr>
          <p:cNvPr id="5" name="テキスト ボックス 4"/>
          <p:cNvSpPr txBox="1"/>
          <p:nvPr/>
        </p:nvSpPr>
        <p:spPr>
          <a:xfrm>
            <a:off x="476518" y="2857614"/>
            <a:ext cx="2518542" cy="3631763"/>
          </a:xfrm>
          <a:prstGeom prst="rect">
            <a:avLst/>
          </a:prstGeom>
          <a:noFill/>
        </p:spPr>
        <p:txBody>
          <a:bodyPr wrap="square" rtlCol="0">
            <a:spAutoFit/>
          </a:bodyPr>
          <a:lstStyle/>
          <a:p>
            <a:pPr>
              <a:spcBef>
                <a:spcPts val="1200"/>
              </a:spcBef>
            </a:pPr>
            <a:r>
              <a:rPr lang="ja-JP" altLang="en-US" sz="2000" dirty="0"/>
              <a:t>ストレスチェック制度は</a:t>
            </a:r>
            <a:endParaRPr lang="en-US" altLang="ja-JP" sz="2000" dirty="0"/>
          </a:p>
          <a:p>
            <a:pPr marL="457200" indent="-457200">
              <a:spcBef>
                <a:spcPts val="1200"/>
              </a:spcBef>
              <a:buFont typeface="+mj-lt"/>
              <a:buAutoNum type="arabicPeriod"/>
            </a:pPr>
            <a:r>
              <a:rPr lang="ja-JP" altLang="en-US" sz="2000" dirty="0"/>
              <a:t>実施前の準備</a:t>
            </a:r>
            <a:endParaRPr lang="en-US" altLang="ja-JP" sz="2000" dirty="0"/>
          </a:p>
          <a:p>
            <a:pPr marL="457200" indent="-457200">
              <a:spcBef>
                <a:spcPts val="1200"/>
              </a:spcBef>
              <a:buFont typeface="+mj-lt"/>
              <a:buAutoNum type="arabicPeriod"/>
            </a:pPr>
            <a:r>
              <a:rPr lang="ja-JP" altLang="en-US" sz="2000" dirty="0"/>
              <a:t>ストレスチェックの実施</a:t>
            </a:r>
            <a:endParaRPr lang="en-US" altLang="ja-JP" sz="2000" dirty="0"/>
          </a:p>
          <a:p>
            <a:pPr marL="457200" indent="-457200">
              <a:spcBef>
                <a:spcPts val="1200"/>
              </a:spcBef>
              <a:buFont typeface="+mj-lt"/>
              <a:buAutoNum type="arabicPeriod"/>
            </a:pPr>
            <a:r>
              <a:rPr lang="ja-JP" altLang="en-US" sz="2000" dirty="0"/>
              <a:t>個別フォローと集団分析</a:t>
            </a:r>
            <a:endParaRPr lang="en-US" altLang="ja-JP" sz="2000" dirty="0"/>
          </a:p>
          <a:p>
            <a:pPr marL="457200" indent="-457200">
              <a:spcBef>
                <a:spcPts val="1200"/>
              </a:spcBef>
              <a:buFont typeface="+mj-lt"/>
              <a:buAutoNum type="arabicPeriod"/>
            </a:pPr>
            <a:r>
              <a:rPr lang="ja-JP" altLang="en-US" sz="2000" dirty="0"/>
              <a:t>全体の評価</a:t>
            </a:r>
            <a:endParaRPr lang="en-US" altLang="ja-JP" sz="2000" dirty="0"/>
          </a:p>
          <a:p>
            <a:pPr>
              <a:spcBef>
                <a:spcPts val="1200"/>
              </a:spcBef>
            </a:pPr>
            <a:r>
              <a:rPr lang="ja-JP" altLang="en-US" sz="2000" dirty="0"/>
              <a:t>の順で進める</a:t>
            </a:r>
            <a:endParaRPr kumimoji="1" lang="ja-JP" altLang="en-US" sz="2000" dirty="0"/>
          </a:p>
        </p:txBody>
      </p:sp>
      <p:pic>
        <p:nvPicPr>
          <p:cNvPr id="4" name="図 3"/>
          <p:cNvPicPr>
            <a:picLocks noChangeAspect="1"/>
          </p:cNvPicPr>
          <p:nvPr/>
        </p:nvPicPr>
        <p:blipFill>
          <a:blip r:embed="rId3"/>
          <a:stretch>
            <a:fillRect/>
          </a:stretch>
        </p:blipFill>
        <p:spPr>
          <a:xfrm>
            <a:off x="2962561" y="2362267"/>
            <a:ext cx="5851204" cy="4139299"/>
          </a:xfrm>
          <a:prstGeom prst="rect">
            <a:avLst/>
          </a:prstGeom>
        </p:spPr>
      </p:pic>
      <p:sp>
        <p:nvSpPr>
          <p:cNvPr id="6" name="フッター プレースホルダー 5"/>
          <p:cNvSpPr>
            <a:spLocks noGrp="1"/>
          </p:cNvSpPr>
          <p:nvPr>
            <p:ph type="ftr" sz="quarter" idx="11"/>
          </p:nvPr>
        </p:nvSpPr>
        <p:spPr/>
        <p:txBody>
          <a:bodyPr/>
          <a:lstStyle/>
          <a:p>
            <a:r>
              <a:rPr kumimoji="1" lang="en-US" altLang="ja-JP" smtClean="0"/>
              <a:t>5</a:t>
            </a:r>
            <a:endParaRPr kumimoji="1" lang="ja-JP" altLang="en-US"/>
          </a:p>
        </p:txBody>
      </p:sp>
    </p:spTree>
    <p:extLst>
      <p:ext uri="{BB962C8B-B14F-4D97-AF65-F5344CB8AC3E}">
        <p14:creationId xmlns:p14="http://schemas.microsoft.com/office/powerpoint/2010/main" val="4140002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483072"/>
            <a:ext cx="7886700" cy="1325563"/>
          </a:xfrm>
        </p:spPr>
        <p:txBody>
          <a:bodyPr>
            <a:noAutofit/>
          </a:bodyPr>
          <a:lstStyle/>
          <a:p>
            <a:r>
              <a:rPr lang="ja-JP" altLang="en-US" sz="2800" dirty="0" smtClean="0"/>
              <a:t>　　　　　　ストレスチェック</a:t>
            </a:r>
            <a:r>
              <a:rPr lang="ja-JP" altLang="en-US" sz="2800" dirty="0"/>
              <a:t>制度を利用した職場環境改善は</a:t>
            </a:r>
            <a:r>
              <a:rPr lang="en-US" altLang="ja-JP" sz="2800" dirty="0"/>
              <a:t>PDCA</a:t>
            </a:r>
            <a:r>
              <a:rPr lang="ja-JP" altLang="en-US" sz="2800" dirty="0"/>
              <a:t>サイクルで行う</a:t>
            </a:r>
            <a:endParaRPr kumimoji="1" lang="ja-JP" altLang="en-US" sz="2800" dirty="0"/>
          </a:p>
        </p:txBody>
      </p:sp>
      <p:graphicFrame>
        <p:nvGraphicFramePr>
          <p:cNvPr id="11" name="コンテンツ プレースホルダー 10"/>
          <p:cNvGraphicFramePr>
            <a:graphicFrameLocks noGrp="1"/>
          </p:cNvGraphicFramePr>
          <p:nvPr>
            <p:ph idx="1"/>
            <p:extLst>
              <p:ext uri="{D42A27DB-BD31-4B8C-83A1-F6EECF244321}">
                <p14:modId xmlns:p14="http://schemas.microsoft.com/office/powerpoint/2010/main" val="2676977541"/>
              </p:ext>
            </p:extLst>
          </p:nvPr>
        </p:nvGraphicFramePr>
        <p:xfrm>
          <a:off x="714778" y="2612618"/>
          <a:ext cx="7828745" cy="3736487"/>
        </p:xfrm>
        <a:graphic>
          <a:graphicData uri="http://schemas.openxmlformats.org/drawingml/2006/table">
            <a:tbl>
              <a:tblPr firstRow="1" firstCol="1" bandRow="1">
                <a:tableStyleId>{93296810-A885-4BE3-A3E7-6D5BEEA58F35}</a:tableStyleId>
              </a:tblPr>
              <a:tblGrid>
                <a:gridCol w="1972223">
                  <a:extLst>
                    <a:ext uri="{9D8B030D-6E8A-4147-A177-3AD203B41FA5}">
                      <a16:colId xmlns:a16="http://schemas.microsoft.com/office/drawing/2014/main" val="2973970555"/>
                    </a:ext>
                  </a:extLst>
                </a:gridCol>
                <a:gridCol w="5856522">
                  <a:extLst>
                    <a:ext uri="{9D8B030D-6E8A-4147-A177-3AD203B41FA5}">
                      <a16:colId xmlns:a16="http://schemas.microsoft.com/office/drawing/2014/main" val="1910767590"/>
                    </a:ext>
                  </a:extLst>
                </a:gridCol>
              </a:tblGrid>
              <a:tr h="355548">
                <a:tc>
                  <a:txBody>
                    <a:bodyPr/>
                    <a:lstStyle/>
                    <a:p>
                      <a:pPr algn="ctr">
                        <a:spcAft>
                          <a:spcPts val="0"/>
                        </a:spcAft>
                      </a:pPr>
                      <a:r>
                        <a:rPr lang="en-US" sz="1800" kern="100" dirty="0">
                          <a:effectLst/>
                        </a:rPr>
                        <a:t>PDCA</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内容</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913712748"/>
                  </a:ext>
                </a:extLst>
              </a:tr>
              <a:tr h="931229">
                <a:tc>
                  <a:txBody>
                    <a:bodyPr/>
                    <a:lstStyle/>
                    <a:p>
                      <a:pPr indent="107950" algn="just">
                        <a:spcAft>
                          <a:spcPts val="0"/>
                        </a:spcAft>
                      </a:pPr>
                      <a:r>
                        <a:rPr lang="en-US" sz="1800" kern="100" dirty="0">
                          <a:effectLst/>
                        </a:rPr>
                        <a:t>Plan</a:t>
                      </a:r>
                      <a:r>
                        <a:rPr lang="ja-JP" sz="1800" kern="100" dirty="0">
                          <a:effectLst/>
                        </a:rPr>
                        <a:t>　計画</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spcAft>
                          <a:spcPts val="0"/>
                        </a:spcAft>
                      </a:pPr>
                      <a:r>
                        <a:rPr lang="ja-JP" sz="1800" kern="100" dirty="0">
                          <a:effectLst/>
                        </a:rPr>
                        <a:t>ストレスチェックの集団分析と、その結果に基づく職場環境改善についての方針作成　</a:t>
                      </a:r>
                    </a:p>
                    <a:p>
                      <a:pPr algn="just">
                        <a:spcAft>
                          <a:spcPts val="0"/>
                        </a:spcAft>
                      </a:pPr>
                      <a:r>
                        <a:rPr lang="ja-JP" sz="1800" kern="100" dirty="0">
                          <a:effectLst/>
                        </a:rPr>
                        <a:t>実施計画のデザイン</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646202604"/>
                  </a:ext>
                </a:extLst>
              </a:tr>
              <a:tr h="355548">
                <a:tc rowSpan="5">
                  <a:txBody>
                    <a:bodyPr/>
                    <a:lstStyle/>
                    <a:p>
                      <a:pPr indent="107950" algn="just">
                        <a:spcAft>
                          <a:spcPts val="0"/>
                        </a:spcAft>
                      </a:pPr>
                      <a:r>
                        <a:rPr lang="en-US" sz="1800" kern="100" dirty="0">
                          <a:effectLst/>
                        </a:rPr>
                        <a:t>Do</a:t>
                      </a:r>
                      <a:r>
                        <a:rPr lang="ja-JP" sz="1800" kern="100" dirty="0">
                          <a:effectLst/>
                        </a:rPr>
                        <a:t>　実行</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spcAft>
                          <a:spcPts val="0"/>
                        </a:spcAft>
                      </a:pPr>
                      <a:r>
                        <a:rPr lang="en-US" sz="1800" kern="100" dirty="0">
                          <a:effectLst/>
                        </a:rPr>
                        <a:t>(1)</a:t>
                      </a:r>
                      <a:r>
                        <a:rPr lang="ja-JP" sz="1800" kern="100" dirty="0">
                          <a:effectLst/>
                        </a:rPr>
                        <a:t>ストレスチェックの実施</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711281278"/>
                  </a:ext>
                </a:extLst>
              </a:tr>
              <a:tr h="355548">
                <a:tc vMerge="1">
                  <a:txBody>
                    <a:bodyPr/>
                    <a:lstStyle/>
                    <a:p>
                      <a:endParaRPr kumimoji="1" lang="ja-JP" altLang="en-US"/>
                    </a:p>
                  </a:txBody>
                  <a:tcPr/>
                </a:tc>
                <a:tc>
                  <a:txBody>
                    <a:bodyPr/>
                    <a:lstStyle/>
                    <a:p>
                      <a:pPr algn="just">
                        <a:spcAft>
                          <a:spcPts val="0"/>
                        </a:spcAft>
                      </a:pPr>
                      <a:r>
                        <a:rPr lang="en-US" sz="1800" kern="100" dirty="0">
                          <a:effectLst/>
                        </a:rPr>
                        <a:t>(2)</a:t>
                      </a:r>
                      <a:r>
                        <a:rPr lang="ja-JP" sz="1800" kern="100" dirty="0">
                          <a:effectLst/>
                        </a:rPr>
                        <a:t>集団分析</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359978978"/>
                  </a:ext>
                </a:extLst>
              </a:tr>
              <a:tr h="355548">
                <a:tc vMerge="1">
                  <a:txBody>
                    <a:bodyPr/>
                    <a:lstStyle/>
                    <a:p>
                      <a:endParaRPr kumimoji="1" lang="ja-JP" altLang="en-US"/>
                    </a:p>
                  </a:txBody>
                  <a:tcPr/>
                </a:tc>
                <a:tc>
                  <a:txBody>
                    <a:bodyPr/>
                    <a:lstStyle/>
                    <a:p>
                      <a:pPr algn="just">
                        <a:spcAft>
                          <a:spcPts val="0"/>
                        </a:spcAft>
                      </a:pPr>
                      <a:r>
                        <a:rPr lang="en-US" sz="1800" kern="100" dirty="0">
                          <a:effectLst/>
                        </a:rPr>
                        <a:t>(3)</a:t>
                      </a:r>
                      <a:r>
                        <a:rPr lang="ja-JP" sz="1800" kern="100" dirty="0">
                          <a:effectLst/>
                        </a:rPr>
                        <a:t>職場報告　事業者向け</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419139548"/>
                  </a:ext>
                </a:extLst>
              </a:tr>
              <a:tr h="355548">
                <a:tc vMerge="1">
                  <a:txBody>
                    <a:bodyPr/>
                    <a:lstStyle/>
                    <a:p>
                      <a:endParaRPr kumimoji="1" lang="ja-JP" altLang="en-US"/>
                    </a:p>
                  </a:txBody>
                  <a:tcPr/>
                </a:tc>
                <a:tc>
                  <a:txBody>
                    <a:bodyPr/>
                    <a:lstStyle/>
                    <a:p>
                      <a:pPr algn="just">
                        <a:spcAft>
                          <a:spcPts val="0"/>
                        </a:spcAft>
                      </a:pPr>
                      <a:r>
                        <a:rPr lang="en-US" sz="1800" kern="100" dirty="0">
                          <a:effectLst/>
                        </a:rPr>
                        <a:t>(4)</a:t>
                      </a:r>
                      <a:r>
                        <a:rPr lang="ja-JP" sz="1800" kern="100" dirty="0">
                          <a:effectLst/>
                        </a:rPr>
                        <a:t>職場報告　職場向け</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151554633"/>
                  </a:ext>
                </a:extLst>
              </a:tr>
              <a:tr h="355548">
                <a:tc vMerge="1">
                  <a:txBody>
                    <a:bodyPr/>
                    <a:lstStyle/>
                    <a:p>
                      <a:endParaRPr kumimoji="1" lang="ja-JP" altLang="en-US"/>
                    </a:p>
                  </a:txBody>
                  <a:tcPr/>
                </a:tc>
                <a:tc>
                  <a:txBody>
                    <a:bodyPr/>
                    <a:lstStyle/>
                    <a:p>
                      <a:pPr algn="just">
                        <a:spcAft>
                          <a:spcPts val="0"/>
                        </a:spcAft>
                      </a:pPr>
                      <a:r>
                        <a:rPr lang="en-US" sz="1800" kern="100" dirty="0">
                          <a:effectLst/>
                        </a:rPr>
                        <a:t>(5)</a:t>
                      </a:r>
                      <a:r>
                        <a:rPr lang="ja-JP" sz="1800" kern="100" dirty="0">
                          <a:effectLst/>
                        </a:rPr>
                        <a:t>職場環境改善</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324890681"/>
                  </a:ext>
                </a:extLst>
              </a:tr>
              <a:tr h="307959">
                <a:tc>
                  <a:txBody>
                    <a:bodyPr/>
                    <a:lstStyle/>
                    <a:p>
                      <a:pPr indent="107950" algn="just">
                        <a:spcAft>
                          <a:spcPts val="0"/>
                        </a:spcAft>
                      </a:pPr>
                      <a:r>
                        <a:rPr lang="en-US" sz="1800" kern="100" dirty="0">
                          <a:effectLst/>
                        </a:rPr>
                        <a:t>Check</a:t>
                      </a:r>
                      <a:r>
                        <a:rPr lang="ja-JP" sz="1800" kern="100" dirty="0">
                          <a:effectLst/>
                        </a:rPr>
                        <a:t>　評価</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spcAft>
                          <a:spcPts val="0"/>
                        </a:spcAft>
                      </a:pPr>
                      <a:r>
                        <a:rPr lang="ja-JP" sz="1800" kern="100" dirty="0">
                          <a:effectLst/>
                        </a:rPr>
                        <a:t>参加者の意見等プロセス評価　各指標の変化の評価</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81889134"/>
                  </a:ext>
                </a:extLst>
              </a:tr>
              <a:tr h="364011">
                <a:tc>
                  <a:txBody>
                    <a:bodyPr/>
                    <a:lstStyle/>
                    <a:p>
                      <a:pPr indent="107950" algn="just">
                        <a:spcAft>
                          <a:spcPts val="0"/>
                        </a:spcAft>
                      </a:pPr>
                      <a:r>
                        <a:rPr lang="en-US" sz="1800" kern="100" dirty="0">
                          <a:effectLst/>
                        </a:rPr>
                        <a:t>Act</a:t>
                      </a:r>
                      <a:r>
                        <a:rPr lang="ja-JP" sz="1800" kern="100" dirty="0">
                          <a:effectLst/>
                        </a:rPr>
                        <a:t>　改善</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spcAft>
                          <a:spcPts val="0"/>
                        </a:spcAft>
                      </a:pPr>
                      <a:r>
                        <a:rPr lang="ja-JP" sz="1800" kern="100" dirty="0">
                          <a:effectLst/>
                        </a:rPr>
                        <a:t>次年度以降の実施手順、方法の見直し</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937426459"/>
                  </a:ext>
                </a:extLst>
              </a:tr>
            </a:tbl>
          </a:graphicData>
        </a:graphic>
      </p:graphicFrame>
      <p:sp>
        <p:nvSpPr>
          <p:cNvPr id="12" name="テキスト ボックス 11"/>
          <p:cNvSpPr txBox="1"/>
          <p:nvPr/>
        </p:nvSpPr>
        <p:spPr>
          <a:xfrm>
            <a:off x="800100" y="1966287"/>
            <a:ext cx="7715250" cy="646331"/>
          </a:xfrm>
          <a:prstGeom prst="rect">
            <a:avLst/>
          </a:prstGeom>
          <a:noFill/>
        </p:spPr>
        <p:txBody>
          <a:bodyPr wrap="square" rtlCol="0">
            <a:spAutoFit/>
          </a:bodyPr>
          <a:lstStyle/>
          <a:p>
            <a:r>
              <a:rPr lang="ja-JP" altLang="ja-JP" dirty="0"/>
              <a:t>表</a:t>
            </a:r>
            <a:r>
              <a:rPr lang="en-US" altLang="ja-JP" dirty="0"/>
              <a:t>1</a:t>
            </a:r>
            <a:r>
              <a:rPr lang="ja-JP" altLang="en-US" dirty="0" err="1"/>
              <a:t>　</a:t>
            </a:r>
            <a:r>
              <a:rPr lang="en-US" altLang="ja-JP" dirty="0"/>
              <a:t>PDCA</a:t>
            </a:r>
            <a:r>
              <a:rPr lang="ja-JP" altLang="ja-JP" dirty="0"/>
              <a:t>サイクルの各ステップと職場環境改善に関する検討事項</a:t>
            </a:r>
            <a:r>
              <a:rPr lang="ja-JP" altLang="en-US" dirty="0"/>
              <a:t>（</a:t>
            </a:r>
            <a:r>
              <a:rPr lang="en-US" altLang="ja-JP" dirty="0"/>
              <a:t>6</a:t>
            </a:r>
            <a:r>
              <a:rPr lang="ja-JP" altLang="en-US" dirty="0"/>
              <a:t>ページ）</a:t>
            </a:r>
            <a:endParaRPr lang="ja-JP" altLang="ja-JP" dirty="0"/>
          </a:p>
        </p:txBody>
      </p:sp>
      <p:sp>
        <p:nvSpPr>
          <p:cNvPr id="3" name="正方形/長方形 2"/>
          <p:cNvSpPr/>
          <p:nvPr/>
        </p:nvSpPr>
        <p:spPr>
          <a:xfrm>
            <a:off x="714778" y="483072"/>
            <a:ext cx="1886637" cy="584775"/>
          </a:xfrm>
          <a:prstGeom prst="rect">
            <a:avLst/>
          </a:prstGeom>
          <a:solidFill>
            <a:schemeClr val="accent2"/>
          </a:solidFill>
        </p:spPr>
        <p:txBody>
          <a:bodyPr wrap="square" lIns="91440" tIns="45720" rIns="91440" bIns="45720">
            <a:spAutoFit/>
          </a:bodyPr>
          <a:lstStyle/>
          <a:p>
            <a:pPr algn="ctr"/>
            <a:r>
              <a:rPr lang="ja-JP" altLang="en-US" sz="3200" b="1" dirty="0" smtClean="0">
                <a:ln w="22225">
                  <a:solidFill>
                    <a:schemeClr val="accent2"/>
                  </a:solidFill>
                  <a:prstDash val="solid"/>
                </a:ln>
                <a:solidFill>
                  <a:schemeClr val="bg1"/>
                </a:solidFill>
                <a:latin typeface="HG創英角ｺﾞｼｯｸUB" panose="020B0909000000000000" pitchFamily="49" charset="-128"/>
                <a:ea typeface="HG創英角ｺﾞｼｯｸUB" panose="020B0909000000000000" pitchFamily="49" charset="-128"/>
              </a:rPr>
              <a:t>ポイント</a:t>
            </a:r>
            <a:endParaRPr lang="ja-JP" altLang="en-US" sz="3200" b="1" cap="none" spc="0" dirty="0">
              <a:ln w="22225">
                <a:solidFill>
                  <a:schemeClr val="accent2"/>
                </a:solidFill>
                <a:prstDash val="solid"/>
              </a:ln>
              <a:solidFill>
                <a:schemeClr val="bg1"/>
              </a:solidFill>
              <a:effectLst/>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3238202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7</a:t>
            </a:r>
            <a:r>
              <a:rPr lang="ja-JP" altLang="en-US" dirty="0" err="1"/>
              <a:t>つの</a:t>
            </a:r>
            <a:r>
              <a:rPr lang="ja-JP" altLang="en-US" dirty="0"/>
              <a:t>成功の秘訣</a:t>
            </a:r>
            <a:r>
              <a:rPr lang="ja-JP" altLang="en-US" sz="2400" dirty="0"/>
              <a:t>（</a:t>
            </a:r>
            <a:r>
              <a:rPr lang="en-US" altLang="ja-JP" sz="2400" dirty="0"/>
              <a:t>6</a:t>
            </a:r>
            <a:r>
              <a:rPr lang="ja-JP" altLang="en-US" sz="2400" dirty="0"/>
              <a:t>ページ）</a:t>
            </a:r>
            <a:endParaRPr kumimoji="1" lang="ja-JP" altLang="en-US" sz="2400" dirty="0"/>
          </a:p>
        </p:txBody>
      </p:sp>
      <p:sp>
        <p:nvSpPr>
          <p:cNvPr id="3" name="コンテンツ プレースホルダー 2"/>
          <p:cNvSpPr>
            <a:spLocks noGrp="1"/>
          </p:cNvSpPr>
          <p:nvPr>
            <p:ph idx="1"/>
          </p:nvPr>
        </p:nvSpPr>
        <p:spPr/>
        <p:txBody>
          <a:bodyPr/>
          <a:lstStyle/>
          <a:p>
            <a:pPr marL="0" indent="0">
              <a:buNone/>
            </a:pPr>
            <a:r>
              <a:rPr lang="ja-JP" altLang="en-US" dirty="0"/>
              <a:t>▶ 経営層の理解とリーダーシップ</a:t>
            </a:r>
          </a:p>
          <a:p>
            <a:pPr marL="0" indent="0">
              <a:buNone/>
            </a:pPr>
            <a:r>
              <a:rPr lang="ja-JP" altLang="en-US" dirty="0"/>
              <a:t>▶ 事業場にすでにある取り組みを活用</a:t>
            </a:r>
          </a:p>
          <a:p>
            <a:pPr marL="0" indent="0">
              <a:buNone/>
            </a:pPr>
            <a:r>
              <a:rPr lang="ja-JP" altLang="en-US" dirty="0"/>
              <a:t>▶ 分かりやすい言葉や例で説明</a:t>
            </a:r>
          </a:p>
          <a:p>
            <a:pPr marL="0" indent="0">
              <a:buNone/>
            </a:pPr>
            <a:r>
              <a:rPr lang="ja-JP" altLang="en-US" dirty="0"/>
              <a:t>▶ 情報量は最小限に</a:t>
            </a:r>
          </a:p>
          <a:p>
            <a:pPr marL="0" indent="0">
              <a:buNone/>
            </a:pPr>
            <a:r>
              <a:rPr lang="ja-JP" altLang="en-US" dirty="0"/>
              <a:t>▶ 職場の良い点に目を向ける</a:t>
            </a:r>
          </a:p>
          <a:p>
            <a:pPr marL="0" indent="0">
              <a:buNone/>
            </a:pPr>
            <a:r>
              <a:rPr lang="ja-JP" altLang="en-US" dirty="0"/>
              <a:t>▶ 職場内外の支援者がフォロー</a:t>
            </a:r>
          </a:p>
          <a:p>
            <a:pPr marL="0" indent="0">
              <a:buNone/>
            </a:pPr>
            <a:r>
              <a:rPr lang="ja-JP" altLang="en-US" dirty="0"/>
              <a:t>▶ 結果だけでなく活動の過程を重視</a:t>
            </a:r>
            <a:endParaRPr kumimoji="1" lang="ja-JP" altLang="en-US" dirty="0"/>
          </a:p>
        </p:txBody>
      </p:sp>
      <p:pic>
        <p:nvPicPr>
          <p:cNvPr id="4" name="図 3"/>
          <p:cNvPicPr/>
          <p:nvPr/>
        </p:nvPicPr>
        <p:blipFill>
          <a:blip r:embed="rId2">
            <a:extLst>
              <a:ext uri="{28A0092B-C50C-407E-A947-70E740481C1C}">
                <a14:useLocalDpi xmlns:a14="http://schemas.microsoft.com/office/drawing/2010/main" val="0"/>
              </a:ext>
            </a:extLst>
          </a:blip>
          <a:srcRect/>
          <a:stretch>
            <a:fillRect/>
          </a:stretch>
        </p:blipFill>
        <p:spPr bwMode="auto">
          <a:xfrm>
            <a:off x="6619742" y="4507606"/>
            <a:ext cx="1895608" cy="1957588"/>
          </a:xfrm>
          <a:prstGeom prst="rect">
            <a:avLst/>
          </a:prstGeom>
          <a:noFill/>
          <a:ln>
            <a:noFill/>
          </a:ln>
        </p:spPr>
      </p:pic>
      <p:sp>
        <p:nvSpPr>
          <p:cNvPr id="5" name="フッター プレースホルダー 4"/>
          <p:cNvSpPr>
            <a:spLocks noGrp="1"/>
          </p:cNvSpPr>
          <p:nvPr>
            <p:ph type="ftr" sz="quarter" idx="11"/>
          </p:nvPr>
        </p:nvSpPr>
        <p:spPr/>
        <p:txBody>
          <a:bodyPr/>
          <a:lstStyle/>
          <a:p>
            <a:r>
              <a:rPr kumimoji="1" lang="en-US" altLang="ja-JP" smtClean="0"/>
              <a:t>6</a:t>
            </a:r>
            <a:endParaRPr kumimoji="1" lang="ja-JP" altLang="en-US"/>
          </a:p>
        </p:txBody>
      </p:sp>
    </p:spTree>
    <p:extLst>
      <p:ext uri="{BB962C8B-B14F-4D97-AF65-F5344CB8AC3E}">
        <p14:creationId xmlns:p14="http://schemas.microsoft.com/office/powerpoint/2010/main" val="857881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200" dirty="0"/>
              <a:t>2</a:t>
            </a:r>
            <a:r>
              <a:rPr lang="ja-JP" altLang="en-US" sz="3200" dirty="0"/>
              <a:t>　主導型別にみた職場環境改善の３つの方式</a:t>
            </a:r>
            <a:r>
              <a:rPr lang="en-US" altLang="ja-JP" sz="2400" dirty="0"/>
              <a:t>(7</a:t>
            </a:r>
            <a:r>
              <a:rPr lang="ja-JP" altLang="en-US" sz="2400" dirty="0"/>
              <a:t>ページ）</a:t>
            </a:r>
            <a:endParaRPr kumimoji="1" lang="ja-JP" altLang="en-US" sz="3200" dirty="0"/>
          </a:p>
        </p:txBody>
      </p:sp>
      <p:sp>
        <p:nvSpPr>
          <p:cNvPr id="8" name="角丸四角形 7"/>
          <p:cNvSpPr/>
          <p:nvPr/>
        </p:nvSpPr>
        <p:spPr>
          <a:xfrm>
            <a:off x="383849" y="5054119"/>
            <a:ext cx="2296289" cy="14368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rgbClr val="7030A0"/>
                </a:solidFill>
              </a:rPr>
              <a:t>産業保健スタッフはどの方式にも関与する</a:t>
            </a:r>
          </a:p>
        </p:txBody>
      </p:sp>
      <p:sp>
        <p:nvSpPr>
          <p:cNvPr id="10" name="テキスト ボックス 9"/>
          <p:cNvSpPr txBox="1"/>
          <p:nvPr/>
        </p:nvSpPr>
        <p:spPr>
          <a:xfrm>
            <a:off x="332837" y="1690689"/>
            <a:ext cx="2461878" cy="3785652"/>
          </a:xfrm>
          <a:prstGeom prst="rect">
            <a:avLst/>
          </a:prstGeom>
          <a:noFill/>
        </p:spPr>
        <p:txBody>
          <a:bodyPr wrap="square" rtlCol="0">
            <a:spAutoFit/>
          </a:bodyPr>
          <a:lstStyle/>
          <a:p>
            <a:r>
              <a:rPr lang="ja-JP" altLang="en-US" sz="2400" dirty="0"/>
              <a:t>職場環境改善の計画立案を誰が中心となって行うかで分類</a:t>
            </a:r>
            <a:endParaRPr lang="en-US" altLang="ja-JP" sz="2400" dirty="0"/>
          </a:p>
          <a:p>
            <a:r>
              <a:rPr lang="zh-TW" altLang="en-US" sz="2400" dirty="0"/>
              <a:t>① 経営層主導型</a:t>
            </a:r>
            <a:endParaRPr lang="en-US" altLang="zh-TW" sz="2400" dirty="0"/>
          </a:p>
          <a:p>
            <a:r>
              <a:rPr lang="zh-TW" altLang="en-US" sz="2400" dirty="0"/>
              <a:t>② 管理監督者主導型</a:t>
            </a:r>
            <a:endParaRPr lang="en-US" altLang="zh-TW" sz="2400" dirty="0"/>
          </a:p>
          <a:p>
            <a:r>
              <a:rPr lang="zh-TW" altLang="en-US" sz="2400" dirty="0"/>
              <a:t>③ 従業員参加型</a:t>
            </a:r>
            <a:endParaRPr kumimoji="1" lang="en-US" altLang="ja-JP" sz="2400" dirty="0"/>
          </a:p>
          <a:p>
            <a:endParaRPr kumimoji="1" lang="en-US" altLang="ja-JP" sz="2400" dirty="0"/>
          </a:p>
          <a:p>
            <a:endParaRPr kumimoji="1" lang="ja-JP" altLang="en-US" sz="2400" dirty="0"/>
          </a:p>
        </p:txBody>
      </p:sp>
      <p:pic>
        <p:nvPicPr>
          <p:cNvPr id="4" name="図 3"/>
          <p:cNvPicPr>
            <a:picLocks noChangeAspect="1"/>
          </p:cNvPicPr>
          <p:nvPr/>
        </p:nvPicPr>
        <p:blipFill>
          <a:blip r:embed="rId3"/>
          <a:stretch>
            <a:fillRect/>
          </a:stretch>
        </p:blipFill>
        <p:spPr>
          <a:xfrm>
            <a:off x="3090528" y="1027907"/>
            <a:ext cx="5712131" cy="5632353"/>
          </a:xfrm>
          <a:prstGeom prst="rect">
            <a:avLst/>
          </a:prstGeom>
        </p:spPr>
      </p:pic>
    </p:spTree>
    <p:extLst>
      <p:ext uri="{BB962C8B-B14F-4D97-AF65-F5344CB8AC3E}">
        <p14:creationId xmlns:p14="http://schemas.microsoft.com/office/powerpoint/2010/main" val="1017795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94251" y="455278"/>
            <a:ext cx="7588071" cy="1128823"/>
          </a:xfrm>
        </p:spPr>
        <p:txBody>
          <a:bodyPr>
            <a:normAutofit/>
          </a:bodyPr>
          <a:lstStyle/>
          <a:p>
            <a:pPr algn="ctr"/>
            <a:r>
              <a:rPr lang="ja-JP" altLang="en-US" sz="3200" dirty="0"/>
              <a:t>主導型別それぞれの方式の</a:t>
            </a:r>
            <a:r>
              <a:rPr lang="en-US" altLang="ja-JP" sz="3200" dirty="0"/>
              <a:t/>
            </a:r>
            <a:br>
              <a:rPr lang="en-US" altLang="ja-JP" sz="3200" dirty="0"/>
            </a:br>
            <a:r>
              <a:rPr lang="ja-JP" altLang="en-US" sz="3200" dirty="0"/>
              <a:t>特徴、メリットとデメリット</a:t>
            </a:r>
            <a:r>
              <a:rPr lang="en-US" altLang="ja-JP" sz="3200" dirty="0"/>
              <a:t>(8</a:t>
            </a:r>
            <a:r>
              <a:rPr lang="ja-JP" altLang="en-US" sz="3200" dirty="0"/>
              <a:t>ページ</a:t>
            </a:r>
            <a:r>
              <a:rPr lang="en-US" altLang="ja-JP" sz="3200" dirty="0"/>
              <a:t>)</a:t>
            </a:r>
            <a:endParaRPr kumimoji="1" lang="ja-JP" altLang="en-US" sz="32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825905678"/>
              </p:ext>
            </p:extLst>
          </p:nvPr>
        </p:nvGraphicFramePr>
        <p:xfrm>
          <a:off x="451175" y="1529916"/>
          <a:ext cx="8206257" cy="4850787"/>
        </p:xfrm>
        <a:graphic>
          <a:graphicData uri="http://schemas.openxmlformats.org/drawingml/2006/table">
            <a:tbl>
              <a:tblPr firstRow="1" bandRow="1">
                <a:tableStyleId>{93296810-A885-4BE3-A3E7-6D5BEEA58F35}</a:tableStyleId>
              </a:tblPr>
              <a:tblGrid>
                <a:gridCol w="1302380">
                  <a:extLst>
                    <a:ext uri="{9D8B030D-6E8A-4147-A177-3AD203B41FA5}">
                      <a16:colId xmlns:a16="http://schemas.microsoft.com/office/drawing/2014/main" val="2402345385"/>
                    </a:ext>
                  </a:extLst>
                </a:gridCol>
                <a:gridCol w="2264720">
                  <a:extLst>
                    <a:ext uri="{9D8B030D-6E8A-4147-A177-3AD203B41FA5}">
                      <a16:colId xmlns:a16="http://schemas.microsoft.com/office/drawing/2014/main" val="824646157"/>
                    </a:ext>
                  </a:extLst>
                </a:gridCol>
                <a:gridCol w="2304921">
                  <a:extLst>
                    <a:ext uri="{9D8B030D-6E8A-4147-A177-3AD203B41FA5}">
                      <a16:colId xmlns:a16="http://schemas.microsoft.com/office/drawing/2014/main" val="1318197604"/>
                    </a:ext>
                  </a:extLst>
                </a:gridCol>
                <a:gridCol w="2334236">
                  <a:extLst>
                    <a:ext uri="{9D8B030D-6E8A-4147-A177-3AD203B41FA5}">
                      <a16:colId xmlns:a16="http://schemas.microsoft.com/office/drawing/2014/main" val="2301401682"/>
                    </a:ext>
                  </a:extLst>
                </a:gridCol>
              </a:tblGrid>
              <a:tr h="387851">
                <a:tc>
                  <a:txBody>
                    <a:bodyPr/>
                    <a:lstStyle/>
                    <a:p>
                      <a:endParaRPr kumimoji="1" lang="ja-JP" altLang="en-US" sz="1600" dirty="0"/>
                    </a:p>
                  </a:txBody>
                  <a:tcPr/>
                </a:tc>
                <a:tc>
                  <a:txBody>
                    <a:bodyPr/>
                    <a:lstStyle/>
                    <a:p>
                      <a:pPr algn="ctr"/>
                      <a:r>
                        <a:rPr kumimoji="1" lang="ja-JP" altLang="en-US" sz="1800" u="none" strike="noStrike" kern="1200" baseline="0" dirty="0"/>
                        <a:t>① 経営層主導型</a:t>
                      </a:r>
                      <a:endParaRPr kumimoji="1" lang="ja-JP" altLang="en-US" sz="1800" dirty="0"/>
                    </a:p>
                  </a:txBody>
                  <a:tcPr anchor="ctr"/>
                </a:tc>
                <a:tc>
                  <a:txBody>
                    <a:bodyPr/>
                    <a:lstStyle/>
                    <a:p>
                      <a:pPr algn="ctr"/>
                      <a:r>
                        <a:rPr kumimoji="1" lang="ja-JP" altLang="en-US" sz="1800" dirty="0"/>
                        <a:t>②管理監督者主導型</a:t>
                      </a:r>
                    </a:p>
                  </a:txBody>
                  <a:tcPr anchor="ctr"/>
                </a:tc>
                <a:tc>
                  <a:txBody>
                    <a:bodyPr/>
                    <a:lstStyle/>
                    <a:p>
                      <a:pPr algn="ctr"/>
                      <a:r>
                        <a:rPr kumimoji="1" lang="ja-JP" altLang="en-US" sz="1800" dirty="0"/>
                        <a:t>③従業員参加型</a:t>
                      </a:r>
                    </a:p>
                  </a:txBody>
                  <a:tcPr anchor="ctr"/>
                </a:tc>
                <a:extLst>
                  <a:ext uri="{0D108BD9-81ED-4DB2-BD59-A6C34878D82A}">
                    <a16:rowId xmlns:a16="http://schemas.microsoft.com/office/drawing/2014/main" val="920104915"/>
                  </a:ext>
                </a:extLst>
              </a:tr>
              <a:tr h="860709">
                <a:tc>
                  <a:txBody>
                    <a:bodyPr/>
                    <a:lstStyle/>
                    <a:p>
                      <a:r>
                        <a:rPr kumimoji="1" lang="ja-JP" altLang="en-US" sz="1600" dirty="0"/>
                        <a:t>特徴</a:t>
                      </a:r>
                    </a:p>
                  </a:txBody>
                  <a:tcPr anchor="ctr"/>
                </a:tc>
                <a:tc>
                  <a:txBody>
                    <a:bodyPr/>
                    <a:lstStyle/>
                    <a:p>
                      <a:r>
                        <a:rPr kumimoji="1" lang="ja-JP" altLang="en-US" sz="1600" u="none" strike="noStrike" kern="1200" baseline="0" dirty="0"/>
                        <a:t>経営層が事業場全体としての対策を進める</a:t>
                      </a:r>
                      <a:endParaRPr kumimoji="1" lang="ja-JP" altLang="en-US" sz="1600" dirty="0"/>
                    </a:p>
                  </a:txBody>
                  <a:tcPr anchor="ctr"/>
                </a:tc>
                <a:tc>
                  <a:txBody>
                    <a:bodyPr/>
                    <a:lstStyle/>
                    <a:p>
                      <a:r>
                        <a:rPr kumimoji="1" lang="ja-JP" altLang="en-US" sz="1600" u="none" strike="noStrike" kern="1200" baseline="0" dirty="0"/>
                        <a:t>管理監督者が対策を進める</a:t>
                      </a:r>
                      <a:endParaRPr kumimoji="1" lang="ja-JP" altLang="en-US" sz="1600" dirty="0"/>
                    </a:p>
                  </a:txBody>
                  <a:tcPr anchor="ctr"/>
                </a:tc>
                <a:tc>
                  <a:txBody>
                    <a:bodyPr/>
                    <a:lstStyle/>
                    <a:p>
                      <a:r>
                        <a:rPr kumimoji="1" lang="ja-JP" altLang="en-US" sz="1600" u="none" strike="noStrike" kern="1200" baseline="0" dirty="0"/>
                        <a:t>従業員が、対策の立案や計画の策定に主体的に参加する</a:t>
                      </a:r>
                      <a:endParaRPr kumimoji="1" lang="ja-JP" altLang="en-US" sz="1600" dirty="0"/>
                    </a:p>
                  </a:txBody>
                  <a:tcPr anchor="ctr"/>
                </a:tc>
                <a:extLst>
                  <a:ext uri="{0D108BD9-81ED-4DB2-BD59-A6C34878D82A}">
                    <a16:rowId xmlns:a16="http://schemas.microsoft.com/office/drawing/2014/main" val="1859639926"/>
                  </a:ext>
                </a:extLst>
              </a:tr>
              <a:tr h="1370759">
                <a:tc>
                  <a:txBody>
                    <a:bodyPr/>
                    <a:lstStyle/>
                    <a:p>
                      <a:r>
                        <a:rPr kumimoji="1" lang="ja-JP" altLang="en-US" sz="1600" dirty="0"/>
                        <a:t>実施に向く職場</a:t>
                      </a:r>
                    </a:p>
                  </a:txBody>
                  <a:tcPr anchor="ctr"/>
                </a:tc>
                <a:tc>
                  <a:txBody>
                    <a:bodyPr/>
                    <a:lstStyle/>
                    <a:p>
                      <a:r>
                        <a:rPr kumimoji="1" lang="ja-JP" altLang="en-US" sz="1600" u="none" strike="noStrike" kern="1200" baseline="0" dirty="0"/>
                        <a:t>課題が明確で、営層が明確な方針を指示することができる場合</a:t>
                      </a:r>
                      <a:endParaRPr kumimoji="1" lang="ja-JP" altLang="en-US" sz="1600" dirty="0"/>
                    </a:p>
                  </a:txBody>
                  <a:tcPr anchor="ctr"/>
                </a:tc>
                <a:tc>
                  <a:txBody>
                    <a:bodyPr/>
                    <a:lstStyle/>
                    <a:p>
                      <a:r>
                        <a:rPr kumimoji="1" lang="ja-JP" altLang="en-US" sz="1600" u="none" strike="noStrike" kern="1200" baseline="0" dirty="0"/>
                        <a:t>課題が部署ごとで異なる場合。管理監督者が職場環境改善に取り組む意欲を持っている場合</a:t>
                      </a:r>
                      <a:endParaRPr kumimoji="1" lang="ja-JP" altLang="en-US" sz="1600" dirty="0"/>
                    </a:p>
                  </a:txBody>
                  <a:tcPr anchor="ctr"/>
                </a:tc>
                <a:tc>
                  <a:txBody>
                    <a:bodyPr/>
                    <a:lstStyle/>
                    <a:p>
                      <a:r>
                        <a:rPr kumimoji="1" lang="ja-JP" altLang="en-US" sz="1600" u="none" strike="noStrike" kern="1200" baseline="0" dirty="0"/>
                        <a:t>問題を皆で解決しようという雰囲気あり。</a:t>
                      </a:r>
                      <a:endParaRPr kumimoji="1" lang="en-US" altLang="ja-JP" sz="1600" u="none" strike="noStrike" kern="1200" baseline="0" dirty="0"/>
                    </a:p>
                    <a:p>
                      <a:r>
                        <a:rPr kumimoji="1" lang="ja-JP" altLang="en-US" sz="1600" u="none" strike="noStrike" kern="1200" baseline="0" dirty="0"/>
                        <a:t>多忙すぎる、対人関係上の問題が明らかな場合は難しいことも</a:t>
                      </a:r>
                      <a:endParaRPr kumimoji="1" lang="ja-JP" altLang="en-US" sz="1600" dirty="0"/>
                    </a:p>
                  </a:txBody>
                  <a:tcPr anchor="ctr"/>
                </a:tc>
                <a:extLst>
                  <a:ext uri="{0D108BD9-81ED-4DB2-BD59-A6C34878D82A}">
                    <a16:rowId xmlns:a16="http://schemas.microsoft.com/office/drawing/2014/main" val="4282074630"/>
                  </a:ext>
                </a:extLst>
              </a:tr>
              <a:tr h="860709">
                <a:tc>
                  <a:txBody>
                    <a:bodyPr/>
                    <a:lstStyle/>
                    <a:p>
                      <a:r>
                        <a:rPr kumimoji="1" lang="ja-JP" altLang="en-US" sz="1600" dirty="0"/>
                        <a:t>メリット</a:t>
                      </a:r>
                    </a:p>
                  </a:txBody>
                  <a:tcPr anchor="ctr"/>
                </a:tc>
                <a:tc>
                  <a:txBody>
                    <a:bodyPr/>
                    <a:lstStyle/>
                    <a:p>
                      <a:r>
                        <a:rPr kumimoji="1" lang="ja-JP" altLang="en-US" sz="1600" u="none" strike="noStrike" kern="1200" baseline="0" dirty="0"/>
                        <a:t>事業場全体としての取り組が必要な場合、効果的</a:t>
                      </a:r>
                      <a:endParaRPr kumimoji="1" lang="ja-JP" altLang="en-US" sz="1600" dirty="0"/>
                    </a:p>
                  </a:txBody>
                  <a:tcPr anchor="ctr"/>
                </a:tc>
                <a:tc>
                  <a:txBody>
                    <a:bodyPr/>
                    <a:lstStyle/>
                    <a:p>
                      <a:r>
                        <a:rPr kumimoji="1" lang="ja-JP" altLang="en-US" sz="1600" u="none" strike="noStrike" kern="1200" baseline="0" dirty="0"/>
                        <a:t>管理監督者の自主性、部署ごとの特性を踏まえる</a:t>
                      </a:r>
                      <a:endParaRPr kumimoji="1" lang="ja-JP" altLang="en-US" sz="1600" dirty="0"/>
                    </a:p>
                  </a:txBody>
                  <a:tcPr anchor="ctr"/>
                </a:tc>
                <a:tc>
                  <a:txBody>
                    <a:bodyPr/>
                    <a:lstStyle/>
                    <a:p>
                      <a:r>
                        <a:rPr kumimoji="1" lang="ja-JP" altLang="en-US" sz="1600" u="none" strike="noStrike" kern="1200" baseline="0" dirty="0"/>
                        <a:t>きめ細かい対策が実施できる。コミュニケーションも改善</a:t>
                      </a:r>
                      <a:endParaRPr kumimoji="1" lang="ja-JP" altLang="en-US" sz="1600" dirty="0"/>
                    </a:p>
                  </a:txBody>
                  <a:tcPr anchor="ctr"/>
                </a:tc>
                <a:extLst>
                  <a:ext uri="{0D108BD9-81ED-4DB2-BD59-A6C34878D82A}">
                    <a16:rowId xmlns:a16="http://schemas.microsoft.com/office/drawing/2014/main" val="2642530239"/>
                  </a:ext>
                </a:extLst>
              </a:tr>
              <a:tr h="1370759">
                <a:tc>
                  <a:txBody>
                    <a:bodyPr/>
                    <a:lstStyle/>
                    <a:p>
                      <a:r>
                        <a:rPr kumimoji="1" lang="ja-JP" altLang="en-US" sz="1600" dirty="0"/>
                        <a:t>デメリット</a:t>
                      </a:r>
                    </a:p>
                  </a:txBody>
                  <a:tcPr anchor="ctr"/>
                </a:tc>
                <a:tc>
                  <a:txBody>
                    <a:bodyPr/>
                    <a:lstStyle/>
                    <a:p>
                      <a:r>
                        <a:rPr kumimoji="1" lang="ja-JP" altLang="en-US" sz="1600" u="none" strike="noStrike" kern="1200" baseline="0" dirty="0"/>
                        <a:t>部署ごとの特性を考慮しづらい</a:t>
                      </a:r>
                      <a:endParaRPr kumimoji="1" lang="ja-JP" altLang="en-US" sz="1600" dirty="0"/>
                    </a:p>
                  </a:txBody>
                  <a:tcPr anchor="ctr"/>
                </a:tc>
                <a:tc>
                  <a:txBody>
                    <a:bodyPr/>
                    <a:lstStyle/>
                    <a:p>
                      <a:r>
                        <a:rPr kumimoji="1" lang="ja-JP" altLang="en-US" sz="1600" u="none" strike="noStrike" kern="1200" baseline="0" dirty="0"/>
                        <a:t>管理監督者の権限を越えた対策はできない。</a:t>
                      </a:r>
                      <a:endParaRPr kumimoji="1" lang="en-US" altLang="ja-JP" sz="1600" u="none" strike="noStrike" kern="1200" baseline="0" dirty="0"/>
                    </a:p>
                    <a:p>
                      <a:r>
                        <a:rPr kumimoji="1" lang="ja-JP" altLang="en-US" sz="1600" dirty="0"/>
                        <a:t>管理監督者の独りよがりな対策にならないよう注意</a:t>
                      </a:r>
                    </a:p>
                  </a:txBody>
                  <a:tcPr anchor="ctr"/>
                </a:tc>
                <a:tc>
                  <a:txBody>
                    <a:bodyPr/>
                    <a:lstStyle/>
                    <a:p>
                      <a:r>
                        <a:rPr kumimoji="1" lang="ja-JP" altLang="en-US" sz="1600" u="none" strike="noStrike" kern="1200" baseline="0" dirty="0"/>
                        <a:t>従業員参加の意見交換会の開催が必要。</a:t>
                      </a:r>
                      <a:endParaRPr kumimoji="1" lang="en-US" altLang="ja-JP" sz="1600" u="none" strike="noStrike" kern="1200" baseline="0" dirty="0"/>
                    </a:p>
                    <a:p>
                      <a:r>
                        <a:rPr kumimoji="1" lang="ja-JP" altLang="en-US" sz="1600" u="none" strike="noStrike" kern="1200" baseline="0" dirty="0"/>
                        <a:t>部署内での改善に限定</a:t>
                      </a:r>
                      <a:endParaRPr kumimoji="1" lang="ja-JP" altLang="en-US" sz="1600" dirty="0"/>
                    </a:p>
                  </a:txBody>
                  <a:tcPr anchor="ctr"/>
                </a:tc>
                <a:extLst>
                  <a:ext uri="{0D108BD9-81ED-4DB2-BD59-A6C34878D82A}">
                    <a16:rowId xmlns:a16="http://schemas.microsoft.com/office/drawing/2014/main" val="3554455371"/>
                  </a:ext>
                </a:extLst>
              </a:tr>
            </a:tbl>
          </a:graphicData>
        </a:graphic>
      </p:graphicFrame>
      <p:sp>
        <p:nvSpPr>
          <p:cNvPr id="3" name="フッター プレースホルダー 2"/>
          <p:cNvSpPr>
            <a:spLocks noGrp="1"/>
          </p:cNvSpPr>
          <p:nvPr>
            <p:ph type="ftr" sz="quarter" idx="11"/>
          </p:nvPr>
        </p:nvSpPr>
        <p:spPr/>
        <p:txBody>
          <a:bodyPr/>
          <a:lstStyle/>
          <a:p>
            <a:r>
              <a:rPr kumimoji="1" lang="en-US" altLang="ja-JP" smtClean="0"/>
              <a:t>7</a:t>
            </a:r>
            <a:endParaRPr kumimoji="1" lang="ja-JP" altLang="en-US"/>
          </a:p>
        </p:txBody>
      </p:sp>
    </p:spTree>
    <p:extLst>
      <p:ext uri="{BB962C8B-B14F-4D97-AF65-F5344CB8AC3E}">
        <p14:creationId xmlns:p14="http://schemas.microsoft.com/office/powerpoint/2010/main" val="954092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rmAutofit/>
          </a:bodyPr>
          <a:lstStyle/>
          <a:p>
            <a:r>
              <a:rPr lang="en-US" altLang="ja-JP" sz="2800" dirty="0"/>
              <a:t>3</a:t>
            </a:r>
            <a:r>
              <a:rPr lang="ja-JP" altLang="en-US" sz="2800" dirty="0"/>
              <a:t>　職場環境改善に向けた</a:t>
            </a:r>
            <a:r>
              <a:rPr lang="en-US" altLang="ja-JP" sz="2800" dirty="0"/>
              <a:t>PDCA </a:t>
            </a:r>
            <a:r>
              <a:rPr lang="ja-JP" altLang="en-US" sz="2800" dirty="0"/>
              <a:t>サイクルの各ステップでの実施事項</a:t>
            </a:r>
            <a:r>
              <a:rPr lang="en-US" altLang="ja-JP" sz="2800" dirty="0"/>
              <a:t>(1)</a:t>
            </a:r>
            <a:endParaRPr kumimoji="1" lang="ja-JP" altLang="en-US" sz="2800" dirty="0"/>
          </a:p>
        </p:txBody>
      </p:sp>
      <p:sp>
        <p:nvSpPr>
          <p:cNvPr id="8" name="コンテンツ プレースホルダー 7"/>
          <p:cNvSpPr>
            <a:spLocks noGrp="1"/>
          </p:cNvSpPr>
          <p:nvPr>
            <p:ph idx="1"/>
          </p:nvPr>
        </p:nvSpPr>
        <p:spPr>
          <a:xfrm>
            <a:off x="628649" y="1884074"/>
            <a:ext cx="7987316" cy="4568443"/>
          </a:xfrm>
        </p:spPr>
        <p:txBody>
          <a:bodyPr/>
          <a:lstStyle/>
          <a:p>
            <a:pPr marL="0" indent="0">
              <a:buNone/>
            </a:pPr>
            <a:r>
              <a:rPr kumimoji="1" lang="en-US" altLang="ja-JP" sz="5400" dirty="0">
                <a:solidFill>
                  <a:srgbClr val="FE0ACA"/>
                </a:solidFill>
              </a:rPr>
              <a:t>P</a:t>
            </a:r>
            <a:r>
              <a:rPr kumimoji="1" lang="en-US" altLang="ja-JP" dirty="0">
                <a:solidFill>
                  <a:srgbClr val="FE0ACA"/>
                </a:solidFill>
              </a:rPr>
              <a:t>lan: </a:t>
            </a:r>
            <a:r>
              <a:rPr kumimoji="1" lang="ja-JP" altLang="en-US" dirty="0">
                <a:solidFill>
                  <a:srgbClr val="FE0ACA"/>
                </a:solidFill>
              </a:rPr>
              <a:t>計画・実施前準備</a:t>
            </a:r>
            <a:r>
              <a:rPr kumimoji="1" lang="en-US" altLang="ja-JP" dirty="0">
                <a:solidFill>
                  <a:srgbClr val="FE0ACA"/>
                </a:solidFill>
              </a:rPr>
              <a:t>(9</a:t>
            </a:r>
            <a:r>
              <a:rPr kumimoji="1" lang="ja-JP" altLang="en-US" dirty="0">
                <a:solidFill>
                  <a:srgbClr val="FE0ACA"/>
                </a:solidFill>
              </a:rPr>
              <a:t>ページ）</a:t>
            </a:r>
            <a:endParaRPr kumimoji="1" lang="en-US" altLang="ja-JP" dirty="0">
              <a:solidFill>
                <a:srgbClr val="FE0ACA"/>
              </a:solidFill>
            </a:endParaRPr>
          </a:p>
          <a:p>
            <a:pPr marL="0" indent="0">
              <a:buNone/>
            </a:pPr>
            <a:r>
              <a:rPr lang="ja-JP" altLang="en-US" dirty="0"/>
              <a:t>① 事業者に主体的にかかわってもらいましょう。</a:t>
            </a:r>
            <a:endParaRPr lang="en-US" altLang="ja-JP" dirty="0"/>
          </a:p>
          <a:p>
            <a:pPr marL="0" indent="0">
              <a:buNone/>
            </a:pPr>
            <a:r>
              <a:rPr lang="ja-JP" altLang="en-US" dirty="0"/>
              <a:t>② 集団分析を実施するか決めましょう。実施するならばその活用方針を確認しましょう。</a:t>
            </a:r>
            <a:endParaRPr lang="en-US" altLang="ja-JP" dirty="0"/>
          </a:p>
          <a:p>
            <a:pPr marL="0" indent="0">
              <a:buNone/>
            </a:pPr>
            <a:r>
              <a:rPr lang="ja-JP" altLang="en-US" dirty="0"/>
              <a:t>③ 集計をどの単位で行うのか、決めましょう</a:t>
            </a:r>
            <a:endParaRPr lang="en-US" altLang="ja-JP" dirty="0"/>
          </a:p>
          <a:p>
            <a:pPr marL="0" indent="0">
              <a:buNone/>
            </a:pPr>
            <a:r>
              <a:rPr lang="ja-JP" altLang="en-US" dirty="0"/>
              <a:t>④ 集計結果を開示する対象や方法について、決めましょう。</a:t>
            </a:r>
            <a:endParaRPr kumimoji="1" lang="ja-JP" altLang="en-US" dirty="0"/>
          </a:p>
        </p:txBody>
      </p:sp>
      <p:sp>
        <p:nvSpPr>
          <p:cNvPr id="10" name="テキスト ボックス 9"/>
          <p:cNvSpPr txBox="1"/>
          <p:nvPr/>
        </p:nvSpPr>
        <p:spPr>
          <a:xfrm>
            <a:off x="986642" y="5925520"/>
            <a:ext cx="6805636" cy="369332"/>
          </a:xfrm>
          <a:prstGeom prst="rect">
            <a:avLst/>
          </a:prstGeom>
          <a:noFill/>
        </p:spPr>
        <p:txBody>
          <a:bodyPr wrap="square" rtlCol="0">
            <a:spAutoFit/>
          </a:bodyPr>
          <a:lstStyle/>
          <a:p>
            <a:r>
              <a:rPr lang="ja-JP" altLang="en-US" b="1" dirty="0"/>
              <a:t>このステップでの課題やハードルと工夫の例（</a:t>
            </a:r>
            <a:r>
              <a:rPr lang="en-US" altLang="ja-JP" b="1" dirty="0"/>
              <a:t>10</a:t>
            </a:r>
            <a:r>
              <a:rPr lang="ja-JP" altLang="en-US" b="1" dirty="0"/>
              <a:t>ページ）</a:t>
            </a:r>
            <a:endParaRPr kumimoji="1" lang="ja-JP" altLang="en-US" dirty="0"/>
          </a:p>
        </p:txBody>
      </p:sp>
      <p:pic>
        <p:nvPicPr>
          <p:cNvPr id="11" name="図 10"/>
          <p:cNvPicPr>
            <a:picLocks noChangeAspect="1"/>
          </p:cNvPicPr>
          <p:nvPr/>
        </p:nvPicPr>
        <p:blipFill>
          <a:blip r:embed="rId3"/>
          <a:stretch>
            <a:fillRect/>
          </a:stretch>
        </p:blipFill>
        <p:spPr>
          <a:xfrm>
            <a:off x="270657" y="5896028"/>
            <a:ext cx="715985" cy="566068"/>
          </a:xfrm>
          <a:prstGeom prst="rect">
            <a:avLst/>
          </a:prstGeom>
        </p:spPr>
      </p:pic>
      <p:sp>
        <p:nvSpPr>
          <p:cNvPr id="12" name="角丸四角形 11"/>
          <p:cNvSpPr/>
          <p:nvPr/>
        </p:nvSpPr>
        <p:spPr>
          <a:xfrm>
            <a:off x="5074024" y="1142735"/>
            <a:ext cx="3670280" cy="86087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効果をあげるポイント：関係者間での合意形成をうまくやる</a:t>
            </a:r>
            <a:endParaRPr kumimoji="1" lang="ja-JP" altLang="en-US" dirty="0">
              <a:solidFill>
                <a:schemeClr val="tx1"/>
              </a:solidFill>
            </a:endParaRPr>
          </a:p>
        </p:txBody>
      </p:sp>
      <p:sp>
        <p:nvSpPr>
          <p:cNvPr id="13" name="左矢印 12"/>
          <p:cNvSpPr/>
          <p:nvPr/>
        </p:nvSpPr>
        <p:spPr>
          <a:xfrm>
            <a:off x="4803568" y="1436241"/>
            <a:ext cx="270456" cy="331675"/>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07977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800" dirty="0">
                <a:solidFill>
                  <a:prstClr val="black"/>
                </a:solidFill>
              </a:rPr>
              <a:t>3</a:t>
            </a:r>
            <a:r>
              <a:rPr lang="ja-JP" altLang="en-US" sz="2800" dirty="0">
                <a:solidFill>
                  <a:prstClr val="black"/>
                </a:solidFill>
              </a:rPr>
              <a:t>　職場環境改善に向けた</a:t>
            </a:r>
            <a:r>
              <a:rPr lang="en-US" altLang="ja-JP" sz="2800" dirty="0">
                <a:solidFill>
                  <a:prstClr val="black"/>
                </a:solidFill>
              </a:rPr>
              <a:t>PDCA </a:t>
            </a:r>
            <a:r>
              <a:rPr lang="ja-JP" altLang="en-US" sz="2800" dirty="0">
                <a:solidFill>
                  <a:prstClr val="black"/>
                </a:solidFill>
              </a:rPr>
              <a:t>サイクルの各ステップでの実施事項</a:t>
            </a:r>
            <a:r>
              <a:rPr lang="en-US" altLang="ja-JP" sz="2800" dirty="0">
                <a:solidFill>
                  <a:prstClr val="black"/>
                </a:solidFill>
              </a:rPr>
              <a:t>(2)</a:t>
            </a:r>
            <a:endParaRPr kumimoji="1" lang="ja-JP" altLang="en-US" dirty="0"/>
          </a:p>
        </p:txBody>
      </p:sp>
      <p:sp>
        <p:nvSpPr>
          <p:cNvPr id="3" name="コンテンツ プレースホルダー 2"/>
          <p:cNvSpPr>
            <a:spLocks noGrp="1"/>
          </p:cNvSpPr>
          <p:nvPr>
            <p:ph idx="1"/>
          </p:nvPr>
        </p:nvSpPr>
        <p:spPr>
          <a:xfrm>
            <a:off x="628649" y="1825625"/>
            <a:ext cx="8000195" cy="4472144"/>
          </a:xfrm>
        </p:spPr>
        <p:txBody>
          <a:bodyPr>
            <a:normAutofit fontScale="92500" lnSpcReduction="10000"/>
          </a:bodyPr>
          <a:lstStyle/>
          <a:p>
            <a:pPr marL="0" indent="0">
              <a:buNone/>
            </a:pPr>
            <a:r>
              <a:rPr kumimoji="1" lang="en-US" altLang="ja-JP" sz="5800" dirty="0">
                <a:solidFill>
                  <a:srgbClr val="002060"/>
                </a:solidFill>
              </a:rPr>
              <a:t>D</a:t>
            </a:r>
            <a:r>
              <a:rPr kumimoji="1" lang="en-US" altLang="ja-JP" sz="3900" dirty="0">
                <a:solidFill>
                  <a:srgbClr val="002060"/>
                </a:solidFill>
              </a:rPr>
              <a:t>o</a:t>
            </a:r>
            <a:r>
              <a:rPr kumimoji="1" lang="en-US" altLang="ja-JP" dirty="0">
                <a:solidFill>
                  <a:srgbClr val="002060"/>
                </a:solidFill>
              </a:rPr>
              <a:t>: </a:t>
            </a:r>
            <a:r>
              <a:rPr kumimoji="1" lang="ja-JP" altLang="en-US" dirty="0">
                <a:solidFill>
                  <a:srgbClr val="002060"/>
                </a:solidFill>
              </a:rPr>
              <a:t>実施（</a:t>
            </a:r>
            <a:r>
              <a:rPr kumimoji="1" lang="en-US" altLang="ja-JP" dirty="0">
                <a:solidFill>
                  <a:srgbClr val="002060"/>
                </a:solidFill>
              </a:rPr>
              <a:t>10-13</a:t>
            </a:r>
            <a:r>
              <a:rPr kumimoji="1" lang="ja-JP" altLang="en-US" dirty="0">
                <a:solidFill>
                  <a:srgbClr val="002060"/>
                </a:solidFill>
              </a:rPr>
              <a:t>ページ）</a:t>
            </a:r>
            <a:endParaRPr kumimoji="1" lang="en-US" altLang="ja-JP" dirty="0">
              <a:solidFill>
                <a:srgbClr val="002060"/>
              </a:solidFill>
            </a:endParaRPr>
          </a:p>
          <a:p>
            <a:pPr marL="0" indent="0">
              <a:buNone/>
            </a:pPr>
            <a:r>
              <a:rPr lang="ja-JP" altLang="en-US" dirty="0"/>
              <a:t>（</a:t>
            </a:r>
            <a:r>
              <a:rPr lang="ja-JP" altLang="en-US" sz="2600" dirty="0"/>
              <a:t>１）ストレスチェックの実施</a:t>
            </a:r>
          </a:p>
          <a:p>
            <a:pPr marL="0" indent="0">
              <a:buNone/>
            </a:pPr>
            <a:r>
              <a:rPr lang="ja-JP" altLang="en-US" sz="2600" dirty="0"/>
              <a:t>① 対象となる皆に受検してもらい、高い受検率を確保しましょう</a:t>
            </a:r>
            <a:endParaRPr lang="en-US" altLang="ja-JP" sz="2600" dirty="0"/>
          </a:p>
          <a:p>
            <a:pPr marL="0" indent="0">
              <a:buNone/>
            </a:pPr>
            <a:r>
              <a:rPr lang="ja-JP" altLang="en-US" sz="2600" dirty="0"/>
              <a:t>（２）結果の集計と集団分析の実施</a:t>
            </a:r>
          </a:p>
          <a:p>
            <a:pPr marL="0" indent="0">
              <a:buNone/>
            </a:pPr>
            <a:r>
              <a:rPr lang="ja-JP" altLang="en-US" sz="2600" dirty="0"/>
              <a:t>① 計画に沿って部署ごとの集計結果を作成し、職場ごとの課題が何か、集団分析を実施します。</a:t>
            </a:r>
            <a:endParaRPr lang="en-US" altLang="ja-JP" sz="2600" dirty="0"/>
          </a:p>
          <a:p>
            <a:pPr marL="0" indent="0">
              <a:buNone/>
            </a:pPr>
            <a:r>
              <a:rPr lang="ja-JP" altLang="en-US" sz="2600" dirty="0"/>
              <a:t>② 残業時間や休業者人数等、産業保健スタッフの日頃の活動から得られた情報もあわせて検討します。</a:t>
            </a:r>
            <a:endParaRPr lang="en-US" altLang="ja-JP" sz="2600" dirty="0"/>
          </a:p>
          <a:p>
            <a:pPr marL="0" indent="0">
              <a:buNone/>
            </a:pPr>
            <a:r>
              <a:rPr lang="ja-JP" altLang="en-US" sz="2600" dirty="0"/>
              <a:t>③ 必要があれば集計の単位を変更します。</a:t>
            </a:r>
            <a:endParaRPr kumimoji="1" lang="ja-JP" altLang="en-US" sz="2600" dirty="0"/>
          </a:p>
        </p:txBody>
      </p:sp>
      <p:sp>
        <p:nvSpPr>
          <p:cNvPr id="4" name="テキスト ボックス 3"/>
          <p:cNvSpPr txBox="1"/>
          <p:nvPr/>
        </p:nvSpPr>
        <p:spPr>
          <a:xfrm>
            <a:off x="1353689" y="6117768"/>
            <a:ext cx="6998260" cy="369332"/>
          </a:xfrm>
          <a:prstGeom prst="rect">
            <a:avLst/>
          </a:prstGeom>
          <a:noFill/>
        </p:spPr>
        <p:txBody>
          <a:bodyPr wrap="square" rtlCol="0">
            <a:spAutoFit/>
          </a:bodyPr>
          <a:lstStyle/>
          <a:p>
            <a:r>
              <a:rPr lang="ja-JP" altLang="en-US" b="1" dirty="0"/>
              <a:t>このステップでの課題やハードルと工夫の例（</a:t>
            </a:r>
            <a:r>
              <a:rPr lang="en-US" altLang="ja-JP" b="1" dirty="0"/>
              <a:t>11,13</a:t>
            </a:r>
            <a:r>
              <a:rPr lang="ja-JP" altLang="en-US" b="1" dirty="0"/>
              <a:t>ページ）</a:t>
            </a:r>
            <a:endParaRPr kumimoji="1" lang="ja-JP" altLang="en-US" dirty="0"/>
          </a:p>
        </p:txBody>
      </p:sp>
      <p:pic>
        <p:nvPicPr>
          <p:cNvPr id="5" name="図 4"/>
          <p:cNvPicPr>
            <a:picLocks noChangeAspect="1"/>
          </p:cNvPicPr>
          <p:nvPr/>
        </p:nvPicPr>
        <p:blipFill>
          <a:blip r:embed="rId3"/>
          <a:stretch>
            <a:fillRect/>
          </a:stretch>
        </p:blipFill>
        <p:spPr>
          <a:xfrm>
            <a:off x="637704" y="6117768"/>
            <a:ext cx="715985" cy="566068"/>
          </a:xfrm>
          <a:prstGeom prst="rect">
            <a:avLst/>
          </a:prstGeom>
        </p:spPr>
      </p:pic>
      <p:sp>
        <p:nvSpPr>
          <p:cNvPr id="6" name="フッター プレースホルダー 5"/>
          <p:cNvSpPr>
            <a:spLocks noGrp="1"/>
          </p:cNvSpPr>
          <p:nvPr>
            <p:ph type="ftr" sz="quarter" idx="11"/>
          </p:nvPr>
        </p:nvSpPr>
        <p:spPr/>
        <p:txBody>
          <a:bodyPr/>
          <a:lstStyle/>
          <a:p>
            <a:r>
              <a:rPr kumimoji="1" lang="en-US" altLang="ja-JP" smtClean="0"/>
              <a:t>8</a:t>
            </a:r>
            <a:endParaRPr kumimoji="1" lang="ja-JP" altLang="en-US"/>
          </a:p>
        </p:txBody>
      </p:sp>
    </p:spTree>
    <p:extLst>
      <p:ext uri="{BB962C8B-B14F-4D97-AF65-F5344CB8AC3E}">
        <p14:creationId xmlns:p14="http://schemas.microsoft.com/office/powerpoint/2010/main" val="2592734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800" dirty="0">
                <a:solidFill>
                  <a:prstClr val="black"/>
                </a:solidFill>
              </a:rPr>
              <a:t>3</a:t>
            </a:r>
            <a:r>
              <a:rPr lang="ja-JP" altLang="en-US" sz="2800" dirty="0">
                <a:solidFill>
                  <a:prstClr val="black"/>
                </a:solidFill>
              </a:rPr>
              <a:t>　職場環境改善に向けた</a:t>
            </a:r>
            <a:r>
              <a:rPr lang="en-US" altLang="ja-JP" sz="2800" dirty="0">
                <a:solidFill>
                  <a:prstClr val="black"/>
                </a:solidFill>
              </a:rPr>
              <a:t>PDCA </a:t>
            </a:r>
            <a:r>
              <a:rPr lang="ja-JP" altLang="en-US" sz="2800" dirty="0">
                <a:solidFill>
                  <a:prstClr val="black"/>
                </a:solidFill>
              </a:rPr>
              <a:t>サイクルの各ステップでの実施事項</a:t>
            </a:r>
            <a:r>
              <a:rPr lang="en-US" altLang="ja-JP" sz="2800" dirty="0">
                <a:solidFill>
                  <a:prstClr val="black"/>
                </a:solidFill>
              </a:rPr>
              <a:t>(3)</a:t>
            </a:r>
            <a:endParaRPr kumimoji="1" lang="ja-JP" altLang="en-US" dirty="0"/>
          </a:p>
        </p:txBody>
      </p:sp>
      <p:sp>
        <p:nvSpPr>
          <p:cNvPr id="3" name="コンテンツ プレースホルダー 2"/>
          <p:cNvSpPr>
            <a:spLocks noGrp="1"/>
          </p:cNvSpPr>
          <p:nvPr>
            <p:ph idx="1"/>
          </p:nvPr>
        </p:nvSpPr>
        <p:spPr>
          <a:xfrm>
            <a:off x="628650" y="1580458"/>
            <a:ext cx="8237054" cy="5277542"/>
          </a:xfrm>
        </p:spPr>
        <p:txBody>
          <a:bodyPr>
            <a:normAutofit fontScale="55000" lnSpcReduction="20000"/>
          </a:bodyPr>
          <a:lstStyle/>
          <a:p>
            <a:pPr marL="0" indent="0">
              <a:buNone/>
            </a:pPr>
            <a:r>
              <a:rPr lang="en-US" altLang="ja-JP" sz="8700" dirty="0">
                <a:solidFill>
                  <a:srgbClr val="002060"/>
                </a:solidFill>
              </a:rPr>
              <a:t>D</a:t>
            </a:r>
            <a:r>
              <a:rPr lang="en-US" altLang="ja-JP" sz="6500" dirty="0">
                <a:solidFill>
                  <a:srgbClr val="002060"/>
                </a:solidFill>
              </a:rPr>
              <a:t>o</a:t>
            </a:r>
            <a:r>
              <a:rPr lang="en-US" altLang="ja-JP" sz="4400" dirty="0">
                <a:solidFill>
                  <a:srgbClr val="002060"/>
                </a:solidFill>
              </a:rPr>
              <a:t>: </a:t>
            </a:r>
            <a:r>
              <a:rPr lang="ja-JP" altLang="en-US" sz="4400" dirty="0">
                <a:solidFill>
                  <a:srgbClr val="002060"/>
                </a:solidFill>
              </a:rPr>
              <a:t>実施（つづき）</a:t>
            </a:r>
            <a:r>
              <a:rPr lang="en-US" altLang="ja-JP" sz="4400" dirty="0">
                <a:solidFill>
                  <a:srgbClr val="002060"/>
                </a:solidFill>
              </a:rPr>
              <a:t>(13,14</a:t>
            </a:r>
            <a:r>
              <a:rPr lang="ja-JP" altLang="en-US" sz="4400" dirty="0">
                <a:solidFill>
                  <a:srgbClr val="002060"/>
                </a:solidFill>
              </a:rPr>
              <a:t>ページ）</a:t>
            </a:r>
            <a:endParaRPr lang="en-US" altLang="ja-JP" sz="4400" dirty="0">
              <a:solidFill>
                <a:srgbClr val="002060"/>
              </a:solidFill>
            </a:endParaRPr>
          </a:p>
          <a:p>
            <a:pPr marL="0" indent="0">
              <a:lnSpc>
                <a:spcPct val="120000"/>
              </a:lnSpc>
              <a:buNone/>
            </a:pPr>
            <a:r>
              <a:rPr lang="ja-JP" altLang="en-US" sz="3600" dirty="0"/>
              <a:t>（３）報告 ─ 事業者向け</a:t>
            </a:r>
          </a:p>
          <a:p>
            <a:pPr marL="0" indent="0">
              <a:lnSpc>
                <a:spcPct val="120000"/>
              </a:lnSpc>
              <a:buNone/>
            </a:pPr>
            <a:r>
              <a:rPr lang="ja-JP" altLang="en-US" sz="3600" dirty="0"/>
              <a:t>　① 事業者や経営層に集団分析の結果を説明しましょう。</a:t>
            </a:r>
          </a:p>
          <a:p>
            <a:pPr marL="0" indent="0">
              <a:lnSpc>
                <a:spcPct val="120000"/>
              </a:lnSpc>
              <a:buNone/>
            </a:pPr>
            <a:r>
              <a:rPr lang="ja-JP" altLang="en-US" sz="3600" dirty="0"/>
              <a:t>　② 分かりやすい言葉で、図やグラフなどを用いて簡潔に提示します（仕事のストレス判定図など）。</a:t>
            </a:r>
          </a:p>
          <a:p>
            <a:pPr marL="0" indent="0">
              <a:lnSpc>
                <a:spcPct val="120000"/>
              </a:lnSpc>
              <a:buNone/>
            </a:pPr>
            <a:r>
              <a:rPr lang="ja-JP" altLang="en-US" sz="3600" dirty="0"/>
              <a:t>　③ 部署ごとの結果を開示する場合は、数値のみで評価せず、部署の実態（業務の繁忙等）とすり合わせ、実情を正しく理解してもらうことが大切です</a:t>
            </a:r>
            <a:endParaRPr lang="en-US" altLang="ja-JP" sz="3600" dirty="0"/>
          </a:p>
          <a:p>
            <a:pPr marL="0" indent="0">
              <a:lnSpc>
                <a:spcPct val="120000"/>
              </a:lnSpc>
              <a:buNone/>
            </a:pPr>
            <a:r>
              <a:rPr lang="ja-JP" altLang="en-US" sz="3600" dirty="0"/>
              <a:t>（４）報告 ─ 職場向け</a:t>
            </a:r>
            <a:endParaRPr lang="en-US" altLang="ja-JP" sz="3600" dirty="0"/>
          </a:p>
          <a:p>
            <a:pPr marL="0" indent="0">
              <a:lnSpc>
                <a:spcPct val="120000"/>
              </a:lnSpc>
              <a:buNone/>
            </a:pPr>
            <a:r>
              <a:rPr lang="ja-JP" altLang="en-US" sz="3600" dirty="0"/>
              <a:t>　① 職場に結果を説明します。</a:t>
            </a:r>
          </a:p>
          <a:p>
            <a:pPr marL="0" indent="0">
              <a:lnSpc>
                <a:spcPct val="120000"/>
              </a:lnSpc>
              <a:buNone/>
            </a:pPr>
            <a:r>
              <a:rPr lang="ja-JP" altLang="en-US" sz="3600" dirty="0"/>
              <a:t>　② 分かりやすい言葉で、図やグラフなどを用いて簡潔に提示します。</a:t>
            </a:r>
            <a:endParaRPr kumimoji="1" lang="ja-JP" altLang="en-US" sz="3600" dirty="0"/>
          </a:p>
        </p:txBody>
      </p:sp>
      <p:sp>
        <p:nvSpPr>
          <p:cNvPr id="4" name="テキスト ボックス 3"/>
          <p:cNvSpPr txBox="1"/>
          <p:nvPr/>
        </p:nvSpPr>
        <p:spPr>
          <a:xfrm>
            <a:off x="1353689" y="6374945"/>
            <a:ext cx="6998260" cy="369332"/>
          </a:xfrm>
          <a:prstGeom prst="rect">
            <a:avLst/>
          </a:prstGeom>
          <a:noFill/>
        </p:spPr>
        <p:txBody>
          <a:bodyPr wrap="square" rtlCol="0">
            <a:spAutoFit/>
          </a:bodyPr>
          <a:lstStyle/>
          <a:p>
            <a:r>
              <a:rPr lang="ja-JP" altLang="en-US" b="1" dirty="0"/>
              <a:t>このステップでの課題やハードルと工夫の例（</a:t>
            </a:r>
            <a:r>
              <a:rPr lang="en-US" altLang="ja-JP" b="1" dirty="0"/>
              <a:t>13, 14</a:t>
            </a:r>
            <a:r>
              <a:rPr lang="ja-JP" altLang="en-US" b="1" dirty="0"/>
              <a:t>ページ）</a:t>
            </a:r>
            <a:endParaRPr kumimoji="1" lang="ja-JP" altLang="en-US" dirty="0"/>
          </a:p>
        </p:txBody>
      </p:sp>
      <p:pic>
        <p:nvPicPr>
          <p:cNvPr id="5" name="図 4"/>
          <p:cNvPicPr>
            <a:picLocks noChangeAspect="1"/>
          </p:cNvPicPr>
          <p:nvPr/>
        </p:nvPicPr>
        <p:blipFill>
          <a:blip r:embed="rId3"/>
          <a:stretch>
            <a:fillRect/>
          </a:stretch>
        </p:blipFill>
        <p:spPr>
          <a:xfrm>
            <a:off x="613354" y="6276577"/>
            <a:ext cx="715985" cy="566068"/>
          </a:xfrm>
          <a:prstGeom prst="rect">
            <a:avLst/>
          </a:prstGeom>
        </p:spPr>
      </p:pic>
    </p:spTree>
    <p:extLst>
      <p:ext uri="{BB962C8B-B14F-4D97-AF65-F5344CB8AC3E}">
        <p14:creationId xmlns:p14="http://schemas.microsoft.com/office/powerpoint/2010/main" val="1479695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800" dirty="0">
                <a:solidFill>
                  <a:prstClr val="black"/>
                </a:solidFill>
              </a:rPr>
              <a:t>3</a:t>
            </a:r>
            <a:r>
              <a:rPr lang="ja-JP" altLang="en-US" sz="2800" dirty="0">
                <a:solidFill>
                  <a:prstClr val="black"/>
                </a:solidFill>
              </a:rPr>
              <a:t>　職場環境改善に向けた</a:t>
            </a:r>
            <a:r>
              <a:rPr lang="en-US" altLang="ja-JP" sz="2800" dirty="0">
                <a:solidFill>
                  <a:prstClr val="black"/>
                </a:solidFill>
              </a:rPr>
              <a:t>PDCA </a:t>
            </a:r>
            <a:r>
              <a:rPr lang="ja-JP" altLang="en-US" sz="2800" dirty="0">
                <a:solidFill>
                  <a:prstClr val="black"/>
                </a:solidFill>
              </a:rPr>
              <a:t>サイクルの各ステップでの実施事項</a:t>
            </a:r>
            <a:r>
              <a:rPr lang="en-US" altLang="ja-JP" sz="2800" dirty="0">
                <a:solidFill>
                  <a:prstClr val="black"/>
                </a:solidFill>
              </a:rPr>
              <a:t>(4)</a:t>
            </a:r>
            <a:endParaRPr kumimoji="1" lang="ja-JP" altLang="en-US" dirty="0"/>
          </a:p>
        </p:txBody>
      </p:sp>
      <p:sp>
        <p:nvSpPr>
          <p:cNvPr id="3" name="コンテンツ プレースホルダー 2"/>
          <p:cNvSpPr>
            <a:spLocks noGrp="1"/>
          </p:cNvSpPr>
          <p:nvPr>
            <p:ph idx="1"/>
          </p:nvPr>
        </p:nvSpPr>
        <p:spPr/>
        <p:txBody>
          <a:bodyPr/>
          <a:lstStyle/>
          <a:p>
            <a:pPr marL="0" lvl="0" indent="0">
              <a:buNone/>
            </a:pPr>
            <a:r>
              <a:rPr lang="en-US" altLang="ja-JP" sz="5400" dirty="0">
                <a:solidFill>
                  <a:srgbClr val="002060"/>
                </a:solidFill>
              </a:rPr>
              <a:t>D</a:t>
            </a:r>
            <a:r>
              <a:rPr lang="en-US" altLang="ja-JP" sz="3600" dirty="0">
                <a:solidFill>
                  <a:srgbClr val="002060"/>
                </a:solidFill>
              </a:rPr>
              <a:t>o</a:t>
            </a:r>
            <a:r>
              <a:rPr lang="en-US" altLang="ja-JP" sz="2400" dirty="0">
                <a:solidFill>
                  <a:srgbClr val="002060"/>
                </a:solidFill>
              </a:rPr>
              <a:t>: </a:t>
            </a:r>
            <a:r>
              <a:rPr lang="ja-JP" altLang="en-US" sz="2400" dirty="0">
                <a:solidFill>
                  <a:srgbClr val="002060"/>
                </a:solidFill>
              </a:rPr>
              <a:t>実施（つづき）</a:t>
            </a:r>
            <a:r>
              <a:rPr lang="en-US" altLang="ja-JP" sz="2400" dirty="0">
                <a:solidFill>
                  <a:srgbClr val="002060"/>
                </a:solidFill>
              </a:rPr>
              <a:t>(14</a:t>
            </a:r>
            <a:r>
              <a:rPr lang="ja-JP" altLang="en-US" sz="2400" dirty="0">
                <a:solidFill>
                  <a:srgbClr val="002060"/>
                </a:solidFill>
              </a:rPr>
              <a:t>ページ）</a:t>
            </a:r>
            <a:endParaRPr lang="en-US" altLang="ja-JP" sz="2400" dirty="0">
              <a:solidFill>
                <a:srgbClr val="002060"/>
              </a:solidFill>
            </a:endParaRPr>
          </a:p>
          <a:p>
            <a:pPr marL="0" indent="0">
              <a:buNone/>
            </a:pPr>
            <a:r>
              <a:rPr lang="zh-TW" altLang="en-US" b="1" dirty="0"/>
              <a:t>（</a:t>
            </a:r>
            <a:r>
              <a:rPr lang="zh-TW" altLang="en-US" dirty="0"/>
              <a:t>５）職場環境改善</a:t>
            </a:r>
            <a:endParaRPr lang="en-US" altLang="zh-TW" dirty="0"/>
          </a:p>
          <a:p>
            <a:pPr marL="0" indent="0">
              <a:buNone/>
            </a:pPr>
            <a:r>
              <a:rPr lang="ja-JP" altLang="en-US" dirty="0"/>
              <a:t>① 職場環境改善を進めます。</a:t>
            </a:r>
            <a:endParaRPr lang="en-US" altLang="ja-JP" dirty="0"/>
          </a:p>
          <a:p>
            <a:r>
              <a:rPr lang="ja-JP" altLang="en-US" dirty="0"/>
              <a:t>集団分析の結果やその他の情報を総合して職場の状況を分析</a:t>
            </a:r>
            <a:endParaRPr lang="en-US" altLang="ja-JP" dirty="0"/>
          </a:p>
          <a:p>
            <a:r>
              <a:rPr lang="ja-JP" altLang="en-US" dirty="0"/>
              <a:t>これに基づいて職場環境改善の計画を立案</a:t>
            </a:r>
            <a:endParaRPr lang="en-US" altLang="ja-JP" dirty="0"/>
          </a:p>
          <a:p>
            <a:r>
              <a:rPr lang="ja-JP" altLang="en-US" dirty="0"/>
              <a:t>計画を実行</a:t>
            </a:r>
            <a:endParaRPr kumimoji="1" lang="ja-JP" altLang="en-US" dirty="0"/>
          </a:p>
        </p:txBody>
      </p:sp>
      <p:sp>
        <p:nvSpPr>
          <p:cNvPr id="5" name="テキスト ボックス 4"/>
          <p:cNvSpPr txBox="1"/>
          <p:nvPr/>
        </p:nvSpPr>
        <p:spPr>
          <a:xfrm>
            <a:off x="1270782" y="5988733"/>
            <a:ext cx="7244567" cy="369332"/>
          </a:xfrm>
          <a:prstGeom prst="rect">
            <a:avLst/>
          </a:prstGeom>
          <a:noFill/>
        </p:spPr>
        <p:txBody>
          <a:bodyPr wrap="square" rtlCol="0">
            <a:spAutoFit/>
          </a:bodyPr>
          <a:lstStyle/>
          <a:p>
            <a:r>
              <a:rPr lang="ja-JP" altLang="en-US" b="1" dirty="0"/>
              <a:t>このステップでの課題やハードルと工夫の例（</a:t>
            </a:r>
            <a:r>
              <a:rPr lang="en-US" altLang="ja-JP" b="1" dirty="0"/>
              <a:t>17</a:t>
            </a:r>
            <a:r>
              <a:rPr lang="ja-JP" altLang="en-US" b="1" dirty="0"/>
              <a:t>ページ）</a:t>
            </a:r>
            <a:endParaRPr kumimoji="1" lang="ja-JP" altLang="en-US" dirty="0"/>
          </a:p>
        </p:txBody>
      </p:sp>
      <p:pic>
        <p:nvPicPr>
          <p:cNvPr id="6" name="図 5"/>
          <p:cNvPicPr>
            <a:picLocks noChangeAspect="1"/>
          </p:cNvPicPr>
          <p:nvPr/>
        </p:nvPicPr>
        <p:blipFill>
          <a:blip r:embed="rId3"/>
          <a:stretch>
            <a:fillRect/>
          </a:stretch>
        </p:blipFill>
        <p:spPr>
          <a:xfrm>
            <a:off x="425004" y="5964226"/>
            <a:ext cx="678198" cy="536193"/>
          </a:xfrm>
          <a:prstGeom prst="rect">
            <a:avLst/>
          </a:prstGeom>
        </p:spPr>
      </p:pic>
      <p:sp>
        <p:nvSpPr>
          <p:cNvPr id="7" name="角丸四角形 6"/>
          <p:cNvSpPr/>
          <p:nvPr/>
        </p:nvSpPr>
        <p:spPr>
          <a:xfrm>
            <a:off x="5539878" y="1367167"/>
            <a:ext cx="3474882" cy="211669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効果をあげるポイント：</a:t>
            </a:r>
            <a:endParaRPr lang="en-US" altLang="ja-JP" dirty="0">
              <a:solidFill>
                <a:schemeClr val="tx1"/>
              </a:solidFill>
            </a:endParaRPr>
          </a:p>
          <a:p>
            <a:pPr marL="285750" indent="-285750">
              <a:buFont typeface="Arial" panose="020B0604020202020204" pitchFamily="34" charset="0"/>
              <a:buChar char="•"/>
            </a:pPr>
            <a:r>
              <a:rPr lang="ja-JP" altLang="en-US" dirty="0">
                <a:solidFill>
                  <a:schemeClr val="tx1"/>
                </a:solidFill>
              </a:rPr>
              <a:t>問題解決型で検討</a:t>
            </a:r>
            <a:endParaRPr lang="en-US" altLang="ja-JP" dirty="0">
              <a:solidFill>
                <a:schemeClr val="tx1"/>
              </a:solidFill>
            </a:endParaRPr>
          </a:p>
          <a:p>
            <a:pPr marL="285750" indent="-285750">
              <a:buFont typeface="Arial" panose="020B0604020202020204" pitchFamily="34" charset="0"/>
              <a:buChar char="•"/>
            </a:pPr>
            <a:r>
              <a:rPr lang="ja-JP" altLang="en-US" dirty="0">
                <a:solidFill>
                  <a:schemeClr val="tx1"/>
                </a:solidFill>
              </a:rPr>
              <a:t>様々な角度から検討</a:t>
            </a:r>
            <a:endParaRPr lang="en-US" altLang="ja-JP" dirty="0">
              <a:solidFill>
                <a:schemeClr val="tx1"/>
              </a:solidFill>
            </a:endParaRPr>
          </a:p>
          <a:p>
            <a:pPr marL="285750" indent="-285750">
              <a:buFont typeface="Arial" panose="020B0604020202020204" pitchFamily="34" charset="0"/>
              <a:buChar char="•"/>
            </a:pPr>
            <a:r>
              <a:rPr lang="ja-JP" altLang="en-US" dirty="0">
                <a:solidFill>
                  <a:schemeClr val="tx1"/>
                </a:solidFill>
              </a:rPr>
              <a:t>良好事例・ツールの活用</a:t>
            </a:r>
            <a:endParaRPr lang="en-US" altLang="ja-JP" dirty="0">
              <a:solidFill>
                <a:schemeClr val="tx1"/>
              </a:solidFill>
            </a:endParaRPr>
          </a:p>
          <a:p>
            <a:pPr marL="285750" indent="-285750">
              <a:buFont typeface="Arial" panose="020B0604020202020204" pitchFamily="34" charset="0"/>
              <a:buChar char="•"/>
            </a:pPr>
            <a:r>
              <a:rPr lang="ja-JP" altLang="en-US" dirty="0">
                <a:solidFill>
                  <a:schemeClr val="tx1"/>
                </a:solidFill>
              </a:rPr>
              <a:t>現場の状況に合わせた提案</a:t>
            </a:r>
            <a:endParaRPr lang="en-US" altLang="ja-JP" dirty="0">
              <a:solidFill>
                <a:schemeClr val="tx1"/>
              </a:solidFill>
            </a:endParaRPr>
          </a:p>
          <a:p>
            <a:pPr marL="285750" indent="-285750">
              <a:buFont typeface="Arial" panose="020B0604020202020204" pitchFamily="34" charset="0"/>
              <a:buChar char="•"/>
            </a:pPr>
            <a:r>
              <a:rPr lang="ja-JP" altLang="en-US" dirty="0">
                <a:solidFill>
                  <a:schemeClr val="tx1"/>
                </a:solidFill>
              </a:rPr>
              <a:t>労働者の意見の反映（時期や人など）</a:t>
            </a:r>
            <a:endParaRPr kumimoji="1" lang="ja-JP" altLang="en-US" dirty="0">
              <a:solidFill>
                <a:schemeClr val="tx1"/>
              </a:solidFill>
            </a:endParaRPr>
          </a:p>
        </p:txBody>
      </p:sp>
      <p:sp>
        <p:nvSpPr>
          <p:cNvPr id="8" name="左矢印 7"/>
          <p:cNvSpPr/>
          <p:nvPr/>
        </p:nvSpPr>
        <p:spPr>
          <a:xfrm>
            <a:off x="5195852" y="1704670"/>
            <a:ext cx="270456" cy="331675"/>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フッター プレースホルダー 3"/>
          <p:cNvSpPr>
            <a:spLocks noGrp="1"/>
          </p:cNvSpPr>
          <p:nvPr>
            <p:ph type="ftr" sz="quarter" idx="11"/>
          </p:nvPr>
        </p:nvSpPr>
        <p:spPr/>
        <p:txBody>
          <a:bodyPr/>
          <a:lstStyle/>
          <a:p>
            <a:r>
              <a:rPr kumimoji="1" lang="en-US" altLang="ja-JP" smtClean="0"/>
              <a:t>9</a:t>
            </a:r>
            <a:endParaRPr kumimoji="1" lang="ja-JP" altLang="en-US"/>
          </a:p>
        </p:txBody>
      </p:sp>
    </p:spTree>
    <p:extLst>
      <p:ext uri="{BB962C8B-B14F-4D97-AF65-F5344CB8AC3E}">
        <p14:creationId xmlns:p14="http://schemas.microsoft.com/office/powerpoint/2010/main" val="3403408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9872" y="365126"/>
            <a:ext cx="4378591" cy="1325563"/>
          </a:xfrm>
        </p:spPr>
        <p:txBody>
          <a:bodyPr>
            <a:noAutofit/>
          </a:bodyPr>
          <a:lstStyle/>
          <a:p>
            <a:r>
              <a:rPr lang="ja-JP" altLang="en-US" sz="2800" dirty="0"/>
              <a:t>集団分析結果、職場の状況の分析、職場環境改善の計画と期待できる効果の例</a:t>
            </a:r>
            <a:r>
              <a:rPr lang="ja-JP" altLang="en-US" sz="2000" dirty="0"/>
              <a:t>（</a:t>
            </a:r>
            <a:r>
              <a:rPr lang="en-US" altLang="ja-JP" sz="2000" dirty="0"/>
              <a:t>15</a:t>
            </a:r>
            <a:r>
              <a:rPr lang="ja-JP" altLang="en-US" sz="2000" dirty="0"/>
              <a:t>ページ）</a:t>
            </a:r>
            <a:endParaRPr kumimoji="1" lang="ja-JP" altLang="en-US" sz="20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129520704"/>
              </p:ext>
            </p:extLst>
          </p:nvPr>
        </p:nvGraphicFramePr>
        <p:xfrm>
          <a:off x="628650" y="1593805"/>
          <a:ext cx="7886700" cy="3583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テキスト ボックス 4"/>
          <p:cNvSpPr txBox="1"/>
          <p:nvPr/>
        </p:nvSpPr>
        <p:spPr>
          <a:xfrm>
            <a:off x="1279930" y="5177307"/>
            <a:ext cx="7302540" cy="1477328"/>
          </a:xfrm>
          <a:prstGeom prst="rect">
            <a:avLst/>
          </a:prstGeom>
          <a:noFill/>
        </p:spPr>
        <p:txBody>
          <a:bodyPr wrap="square" rtlCol="0">
            <a:spAutoFit/>
          </a:bodyPr>
          <a:lstStyle/>
          <a:p>
            <a:r>
              <a:rPr lang="ja-JP" altLang="en-US" dirty="0"/>
              <a:t>集団分析結果における課題と効果的な職場環境改善の計画例（</a:t>
            </a:r>
            <a:r>
              <a:rPr lang="en-US" altLang="ja-JP" dirty="0"/>
              <a:t>16</a:t>
            </a:r>
            <a:r>
              <a:rPr lang="ja-JP" altLang="en-US" dirty="0"/>
              <a:t>ページ）</a:t>
            </a:r>
            <a:endParaRPr lang="en-US" altLang="ja-JP" dirty="0"/>
          </a:p>
          <a:p>
            <a:endParaRPr lang="en-US" altLang="ja-JP" dirty="0"/>
          </a:p>
          <a:p>
            <a:r>
              <a:rPr lang="ja-JP" altLang="en-US" dirty="0"/>
              <a:t>職場環境改善を進めるにあたっての課題やハードルと工夫の例（</a:t>
            </a:r>
            <a:r>
              <a:rPr lang="en-US" altLang="ja-JP" dirty="0"/>
              <a:t>17</a:t>
            </a:r>
            <a:r>
              <a:rPr lang="ja-JP" altLang="en-US" dirty="0"/>
              <a:t>ページ）</a:t>
            </a:r>
            <a:endParaRPr kumimoji="1" lang="ja-JP" altLang="en-US" dirty="0"/>
          </a:p>
        </p:txBody>
      </p:sp>
      <p:pic>
        <p:nvPicPr>
          <p:cNvPr id="10" name="図 9"/>
          <p:cNvPicPr>
            <a:picLocks noChangeAspect="1"/>
          </p:cNvPicPr>
          <p:nvPr/>
        </p:nvPicPr>
        <p:blipFill>
          <a:blip r:embed="rId8"/>
          <a:stretch>
            <a:fillRect/>
          </a:stretch>
        </p:blipFill>
        <p:spPr>
          <a:xfrm>
            <a:off x="561530" y="5177307"/>
            <a:ext cx="715985" cy="566068"/>
          </a:xfrm>
          <a:prstGeom prst="rect">
            <a:avLst/>
          </a:prstGeom>
        </p:spPr>
      </p:pic>
      <p:pic>
        <p:nvPicPr>
          <p:cNvPr id="11" name="図 10"/>
          <p:cNvPicPr>
            <a:picLocks noChangeAspect="1"/>
          </p:cNvPicPr>
          <p:nvPr/>
        </p:nvPicPr>
        <p:blipFill>
          <a:blip r:embed="rId8"/>
          <a:stretch>
            <a:fillRect/>
          </a:stretch>
        </p:blipFill>
        <p:spPr>
          <a:xfrm>
            <a:off x="561530" y="5896619"/>
            <a:ext cx="715985" cy="566068"/>
          </a:xfrm>
          <a:prstGeom prst="rect">
            <a:avLst/>
          </a:prstGeom>
        </p:spPr>
      </p:pic>
      <p:sp>
        <p:nvSpPr>
          <p:cNvPr id="7" name="テキスト ボックス 6"/>
          <p:cNvSpPr txBox="1"/>
          <p:nvPr/>
        </p:nvSpPr>
        <p:spPr>
          <a:xfrm>
            <a:off x="5670319" y="-39104"/>
            <a:ext cx="3103809" cy="1827193"/>
          </a:xfrm>
          <a:prstGeom prst="cloudCallout">
            <a:avLst>
              <a:gd name="adj1" fmla="val -90608"/>
              <a:gd name="adj2" fmla="val 34405"/>
            </a:avLst>
          </a:prstGeom>
          <a:noFill/>
          <a:ln>
            <a:solidFill>
              <a:schemeClr val="tx1"/>
            </a:solidFill>
          </a:ln>
        </p:spPr>
        <p:txBody>
          <a:bodyPr wrap="square" rtlCol="0">
            <a:spAutoFit/>
          </a:bodyPr>
          <a:lstStyle/>
          <a:p>
            <a:r>
              <a:rPr lang="ja-JP" altLang="en-US" dirty="0"/>
              <a:t>集団分析の結果を計画にどうつなげたらいいのだろう？</a:t>
            </a:r>
            <a:endParaRPr kumimoji="1" lang="ja-JP" altLang="en-US" dirty="0"/>
          </a:p>
        </p:txBody>
      </p:sp>
    </p:spTree>
    <p:extLst>
      <p:ext uri="{BB962C8B-B14F-4D97-AF65-F5344CB8AC3E}">
        <p14:creationId xmlns:p14="http://schemas.microsoft.com/office/powerpoint/2010/main" val="1049429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研修の概要</a:t>
            </a:r>
            <a:r>
              <a:rPr lang="en-US" altLang="ja-JP" dirty="0"/>
              <a:t>(1)</a:t>
            </a:r>
            <a:endParaRPr kumimoji="1" lang="ja-JP" altLang="en-US" dirty="0"/>
          </a:p>
        </p:txBody>
      </p:sp>
      <p:sp>
        <p:nvSpPr>
          <p:cNvPr id="3" name="コンテンツ プレースホルダー 2"/>
          <p:cNvSpPr>
            <a:spLocks noGrp="1"/>
          </p:cNvSpPr>
          <p:nvPr>
            <p:ph idx="1"/>
          </p:nvPr>
        </p:nvSpPr>
        <p:spPr>
          <a:xfrm>
            <a:off x="628650" y="1544718"/>
            <a:ext cx="7886700" cy="4605740"/>
          </a:xfrm>
        </p:spPr>
        <p:txBody>
          <a:bodyPr>
            <a:noAutofit/>
          </a:bodyPr>
          <a:lstStyle/>
          <a:p>
            <a:pPr marL="0" indent="0">
              <a:buNone/>
            </a:pPr>
            <a:r>
              <a:rPr lang="ja-JP" altLang="en-US" sz="2400" dirty="0">
                <a:latin typeface="+mn-ea"/>
              </a:rPr>
              <a:t>ねらい</a:t>
            </a:r>
            <a:r>
              <a:rPr lang="en-US" altLang="ja-JP" sz="2400" dirty="0" smtClean="0">
                <a:latin typeface="+mn-ea"/>
              </a:rPr>
              <a:t>:</a:t>
            </a:r>
            <a:r>
              <a:rPr lang="ja-JP" altLang="en-US" sz="2400" dirty="0" smtClean="0">
                <a:latin typeface="+mn-ea"/>
              </a:rPr>
              <a:t>この研修は、</a:t>
            </a:r>
            <a:r>
              <a:rPr lang="ja-JP" altLang="ja-JP" sz="2400" dirty="0" smtClean="0">
                <a:latin typeface="+mn-ea"/>
              </a:rPr>
              <a:t>これから</a:t>
            </a:r>
            <a:r>
              <a:rPr lang="ja-JP" altLang="ja-JP" sz="2400" dirty="0">
                <a:latin typeface="+mn-ea"/>
              </a:rPr>
              <a:t>ストレスチェック制度の中で職場環境改善を始めようとしている事業場の担当者（人事労務担当者や産業保健スタッフ</a:t>
            </a:r>
            <a:r>
              <a:rPr lang="ja-JP" altLang="en-US" sz="2400" dirty="0">
                <a:latin typeface="+mn-ea"/>
              </a:rPr>
              <a:t>）に職場環境改善の基礎と「できるかもしれない気持ち（自己効力感）」を持って</a:t>
            </a:r>
            <a:r>
              <a:rPr lang="ja-JP" altLang="en-US" sz="2400" dirty="0" smtClean="0">
                <a:latin typeface="+mn-ea"/>
              </a:rPr>
              <a:t>もらうことを目的としています。</a:t>
            </a:r>
            <a:endParaRPr lang="en-US" altLang="ja-JP" sz="2400" dirty="0">
              <a:latin typeface="+mn-ea"/>
            </a:endParaRPr>
          </a:p>
          <a:p>
            <a:pPr marL="0" indent="0">
              <a:buNone/>
            </a:pPr>
            <a:r>
              <a:rPr lang="ja-JP" altLang="en-US" sz="2400" u="sng" dirty="0" smtClean="0">
                <a:latin typeface="+mn-ea"/>
              </a:rPr>
              <a:t>注：事業場で職場環境改善を直接進めるための研修ではありません。</a:t>
            </a:r>
            <a:endParaRPr lang="en-US" altLang="ja-JP" sz="2400" u="sng" dirty="0">
              <a:latin typeface="+mn-ea"/>
            </a:endParaRPr>
          </a:p>
          <a:p>
            <a:pPr marL="0" indent="0">
              <a:buNone/>
            </a:pPr>
            <a:r>
              <a:rPr lang="ja-JP" altLang="en-US" sz="2400" dirty="0">
                <a:latin typeface="+mn-ea"/>
              </a:rPr>
              <a:t>構成：講義とグループワーク。</a:t>
            </a:r>
            <a:endParaRPr lang="en-US" altLang="ja-JP" sz="2400" dirty="0">
              <a:latin typeface="+mn-ea"/>
            </a:endParaRPr>
          </a:p>
          <a:p>
            <a:pPr marL="0" indent="0">
              <a:buNone/>
            </a:pPr>
            <a:r>
              <a:rPr lang="ja-JP" altLang="en-US" sz="2400" dirty="0">
                <a:latin typeface="+mn-ea"/>
              </a:rPr>
              <a:t>第１部「講義」：ストレスチェック制度における職場環境改善の進め方の基礎を学ぶ</a:t>
            </a:r>
            <a:endParaRPr lang="en-US" altLang="ja-JP" sz="2400" dirty="0">
              <a:latin typeface="+mn-ea"/>
            </a:endParaRPr>
          </a:p>
          <a:p>
            <a:pPr marL="0" indent="0">
              <a:buNone/>
            </a:pPr>
            <a:r>
              <a:rPr lang="ja-JP" altLang="en-US" sz="2400" dirty="0">
                <a:latin typeface="+mn-ea"/>
              </a:rPr>
              <a:t>第２部「グループワーク」：職場環境改善のハードルとこれを乗り越える工夫を考えてもらう</a:t>
            </a:r>
            <a:endParaRPr lang="en-US" altLang="ja-JP" sz="2400" dirty="0">
              <a:latin typeface="+mn-ea"/>
            </a:endParaRPr>
          </a:p>
          <a:p>
            <a:pPr marL="0" indent="0">
              <a:buNone/>
            </a:pPr>
            <a:endParaRPr lang="en-US" altLang="ja-JP" sz="2400" dirty="0">
              <a:latin typeface="+mn-ea"/>
            </a:endParaRPr>
          </a:p>
          <a:p>
            <a:pPr marL="0" indent="0">
              <a:buNone/>
            </a:pPr>
            <a:endParaRPr kumimoji="1" lang="ja-JP" altLang="en-US" sz="2400" dirty="0">
              <a:latin typeface="+mn-ea"/>
            </a:endParaRPr>
          </a:p>
        </p:txBody>
      </p:sp>
      <p:sp>
        <p:nvSpPr>
          <p:cNvPr id="4" name="テキスト ボックス 3"/>
          <p:cNvSpPr txBox="1"/>
          <p:nvPr/>
        </p:nvSpPr>
        <p:spPr>
          <a:xfrm>
            <a:off x="0" y="0"/>
            <a:ext cx="9144000" cy="369332"/>
          </a:xfrm>
          <a:prstGeom prst="rect">
            <a:avLst/>
          </a:prstGeom>
          <a:solidFill>
            <a:srgbClr val="FFC000"/>
          </a:solidFill>
        </p:spPr>
        <p:txBody>
          <a:bodyPr wrap="square" rtlCol="0">
            <a:spAutoFit/>
          </a:bodyPr>
          <a:lstStyle/>
          <a:p>
            <a:pPr algn="ctr"/>
            <a:r>
              <a:rPr kumimoji="1" lang="ja-JP" altLang="en-US" dirty="0"/>
              <a:t>研修講師用スライドです。研修では使用しません。</a:t>
            </a:r>
          </a:p>
        </p:txBody>
      </p:sp>
      <p:sp>
        <p:nvSpPr>
          <p:cNvPr id="5" name="フッター プレースホルダー 4"/>
          <p:cNvSpPr>
            <a:spLocks noGrp="1"/>
          </p:cNvSpPr>
          <p:nvPr>
            <p:ph type="ftr" sz="quarter" idx="11"/>
          </p:nvPr>
        </p:nvSpPr>
        <p:spPr/>
        <p:txBody>
          <a:bodyPr/>
          <a:lstStyle/>
          <a:p>
            <a:r>
              <a:rPr kumimoji="1" lang="en-US" altLang="ja-JP" smtClean="0"/>
              <a:t>1</a:t>
            </a:r>
            <a:endParaRPr kumimoji="1" lang="ja-JP" altLang="en-US"/>
          </a:p>
        </p:txBody>
      </p:sp>
    </p:spTree>
    <p:extLst>
      <p:ext uri="{BB962C8B-B14F-4D97-AF65-F5344CB8AC3E}">
        <p14:creationId xmlns:p14="http://schemas.microsoft.com/office/powerpoint/2010/main" val="33690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rmAutofit/>
          </a:bodyPr>
          <a:lstStyle/>
          <a:p>
            <a:r>
              <a:rPr lang="en-US" altLang="ja-JP" sz="2800" dirty="0">
                <a:solidFill>
                  <a:prstClr val="black"/>
                </a:solidFill>
              </a:rPr>
              <a:t>3</a:t>
            </a:r>
            <a:r>
              <a:rPr lang="ja-JP" altLang="en-US" sz="2800" dirty="0">
                <a:solidFill>
                  <a:prstClr val="black"/>
                </a:solidFill>
              </a:rPr>
              <a:t>　職場環境改善に向けた</a:t>
            </a:r>
            <a:r>
              <a:rPr lang="en-US" altLang="ja-JP" sz="2800" dirty="0">
                <a:solidFill>
                  <a:prstClr val="black"/>
                </a:solidFill>
              </a:rPr>
              <a:t>PDCA </a:t>
            </a:r>
            <a:r>
              <a:rPr lang="ja-JP" altLang="en-US" sz="2800" dirty="0">
                <a:solidFill>
                  <a:prstClr val="black"/>
                </a:solidFill>
              </a:rPr>
              <a:t>サイクルの各ステップでの実施事項</a:t>
            </a:r>
            <a:r>
              <a:rPr lang="en-US" altLang="ja-JP" sz="2800" dirty="0">
                <a:solidFill>
                  <a:prstClr val="black"/>
                </a:solidFill>
              </a:rPr>
              <a:t>(5)</a:t>
            </a:r>
            <a:endParaRPr kumimoji="1" lang="ja-JP" altLang="en-US" sz="3600" dirty="0"/>
          </a:p>
        </p:txBody>
      </p:sp>
      <p:sp>
        <p:nvSpPr>
          <p:cNvPr id="8" name="コンテンツ プレースホルダー 7"/>
          <p:cNvSpPr>
            <a:spLocks noGrp="1"/>
          </p:cNvSpPr>
          <p:nvPr>
            <p:ph idx="1"/>
          </p:nvPr>
        </p:nvSpPr>
        <p:spPr>
          <a:xfrm>
            <a:off x="628650" y="1825624"/>
            <a:ext cx="7886700" cy="4716843"/>
          </a:xfrm>
        </p:spPr>
        <p:txBody>
          <a:bodyPr>
            <a:normAutofit/>
          </a:bodyPr>
          <a:lstStyle/>
          <a:p>
            <a:pPr marL="0" indent="0">
              <a:buNone/>
            </a:pPr>
            <a:r>
              <a:rPr kumimoji="1" lang="en-US" altLang="ja-JP" sz="5400" dirty="0">
                <a:solidFill>
                  <a:srgbClr val="7030A0"/>
                </a:solidFill>
              </a:rPr>
              <a:t>C</a:t>
            </a:r>
            <a:r>
              <a:rPr kumimoji="1" lang="en-US" altLang="ja-JP" sz="3200" dirty="0">
                <a:solidFill>
                  <a:srgbClr val="7030A0"/>
                </a:solidFill>
              </a:rPr>
              <a:t>heck &amp;</a:t>
            </a:r>
            <a:r>
              <a:rPr kumimoji="1" lang="en-US" altLang="ja-JP" sz="5400" dirty="0">
                <a:solidFill>
                  <a:srgbClr val="7030A0"/>
                </a:solidFill>
              </a:rPr>
              <a:t> A</a:t>
            </a:r>
            <a:r>
              <a:rPr kumimoji="1" lang="en-US" altLang="ja-JP" sz="3600" dirty="0">
                <a:solidFill>
                  <a:srgbClr val="7030A0"/>
                </a:solidFill>
              </a:rPr>
              <a:t>ct</a:t>
            </a:r>
            <a:r>
              <a:rPr kumimoji="1" lang="en-US" altLang="ja-JP" dirty="0">
                <a:solidFill>
                  <a:srgbClr val="7030A0"/>
                </a:solidFill>
              </a:rPr>
              <a:t>: </a:t>
            </a:r>
            <a:r>
              <a:rPr kumimoji="1" lang="ja-JP" altLang="en-US" dirty="0">
                <a:solidFill>
                  <a:srgbClr val="7030A0"/>
                </a:solidFill>
              </a:rPr>
              <a:t>評価・改善</a:t>
            </a:r>
            <a:r>
              <a:rPr kumimoji="1" lang="en-US" altLang="ja-JP" dirty="0">
                <a:solidFill>
                  <a:srgbClr val="7030A0"/>
                </a:solidFill>
              </a:rPr>
              <a:t>(18</a:t>
            </a:r>
            <a:r>
              <a:rPr kumimoji="1" lang="ja-JP" altLang="en-US" dirty="0">
                <a:solidFill>
                  <a:srgbClr val="7030A0"/>
                </a:solidFill>
              </a:rPr>
              <a:t>ページ）</a:t>
            </a:r>
            <a:endParaRPr kumimoji="1" lang="en-US" altLang="ja-JP" dirty="0">
              <a:solidFill>
                <a:srgbClr val="7030A0"/>
              </a:solidFill>
            </a:endParaRPr>
          </a:p>
          <a:p>
            <a:pPr marL="0" indent="0">
              <a:buNone/>
            </a:pPr>
            <a:r>
              <a:rPr lang="ja-JP" altLang="en-US" sz="2400" dirty="0"/>
              <a:t>① 集団分析、職場環境改善を実施したら上手くいった点を振り返ると同時に、実施するうえで困難だったことなど、見つかった課題点を整理し、</a:t>
            </a:r>
            <a:r>
              <a:rPr lang="ja-JP" altLang="en-US" sz="2400" u="sng" dirty="0"/>
              <a:t>次年度以降の活動にフィードバック</a:t>
            </a:r>
          </a:p>
          <a:p>
            <a:pPr marL="0" indent="0">
              <a:buNone/>
            </a:pPr>
            <a:r>
              <a:rPr lang="ja-JP" altLang="en-US" sz="2400" dirty="0"/>
              <a:t>② 集団分析結果の良い部署が実施していること、工夫していること、働きやすさをもたらした職場環境改善での取り組みなど、良好事例を収集し、</a:t>
            </a:r>
            <a:r>
              <a:rPr lang="ja-JP" altLang="en-US" sz="2400" u="sng" dirty="0"/>
              <a:t>他部署へ情報共有</a:t>
            </a:r>
          </a:p>
          <a:p>
            <a:pPr marL="0" indent="0">
              <a:buNone/>
            </a:pPr>
            <a:r>
              <a:rPr lang="ja-JP" altLang="en-US" sz="2400" dirty="0"/>
              <a:t>③「 職場環境改善に着手する」、「職場環境改善を実施する」といったその活動自体や</a:t>
            </a:r>
            <a:r>
              <a:rPr lang="ja-JP" altLang="en-US" sz="2400" u="sng" dirty="0"/>
              <a:t>取り組みの過程も評価</a:t>
            </a:r>
            <a:r>
              <a:rPr lang="ja-JP" altLang="en-US" sz="2400" dirty="0"/>
              <a:t>。</a:t>
            </a:r>
            <a:endParaRPr kumimoji="1" lang="ja-JP" altLang="en-US" sz="2400" dirty="0"/>
          </a:p>
        </p:txBody>
      </p:sp>
      <p:sp>
        <p:nvSpPr>
          <p:cNvPr id="6" name="角丸四角形 5"/>
          <p:cNvSpPr/>
          <p:nvPr/>
        </p:nvSpPr>
        <p:spPr>
          <a:xfrm>
            <a:off x="5679583" y="1260251"/>
            <a:ext cx="3103809" cy="86087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効果をあげるポイント：フォローアップを必ずする</a:t>
            </a:r>
            <a:endParaRPr kumimoji="1" lang="ja-JP" altLang="en-US" dirty="0">
              <a:solidFill>
                <a:schemeClr val="tx1"/>
              </a:solidFill>
            </a:endParaRPr>
          </a:p>
        </p:txBody>
      </p:sp>
      <p:sp>
        <p:nvSpPr>
          <p:cNvPr id="2" name="左矢印 1"/>
          <p:cNvSpPr/>
          <p:nvPr/>
        </p:nvSpPr>
        <p:spPr>
          <a:xfrm>
            <a:off x="5325047" y="1493949"/>
            <a:ext cx="270456" cy="331675"/>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フッター プレースホルダー 2"/>
          <p:cNvSpPr>
            <a:spLocks noGrp="1"/>
          </p:cNvSpPr>
          <p:nvPr>
            <p:ph type="ftr" sz="quarter" idx="11"/>
          </p:nvPr>
        </p:nvSpPr>
        <p:spPr/>
        <p:txBody>
          <a:bodyPr/>
          <a:lstStyle/>
          <a:p>
            <a:r>
              <a:rPr kumimoji="1" lang="en-US" altLang="ja-JP" smtClean="0"/>
              <a:t>10</a:t>
            </a:r>
            <a:endParaRPr kumimoji="1" lang="ja-JP" altLang="en-US"/>
          </a:p>
        </p:txBody>
      </p:sp>
    </p:spTree>
    <p:extLst>
      <p:ext uri="{BB962C8B-B14F-4D97-AF65-F5344CB8AC3E}">
        <p14:creationId xmlns:p14="http://schemas.microsoft.com/office/powerpoint/2010/main" val="24708098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sz="4000" dirty="0"/>
              <a:t>4</a:t>
            </a:r>
            <a:r>
              <a:rPr lang="ja-JP" altLang="en-US" sz="4000" dirty="0"/>
              <a:t>　職場環境改善を成功させる秘訣を</a:t>
            </a:r>
            <a:r>
              <a:rPr lang="en-US" altLang="ja-JP" sz="4000" dirty="0"/>
              <a:t>PDCA</a:t>
            </a:r>
            <a:r>
              <a:rPr lang="ja-JP" altLang="en-US" sz="4000" dirty="0"/>
              <a:t>別にまとめました</a:t>
            </a:r>
            <a:r>
              <a:rPr lang="en-US" altLang="ja-JP" sz="2800" dirty="0"/>
              <a:t>(19,20</a:t>
            </a:r>
            <a:r>
              <a:rPr lang="ja-JP" altLang="en-US" sz="2800" dirty="0"/>
              <a:t>ページ）</a:t>
            </a:r>
            <a:endParaRPr kumimoji="1" lang="ja-JP" altLang="en-US" sz="4000"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3150520070"/>
              </p:ext>
            </p:extLst>
          </p:nvPr>
        </p:nvGraphicFramePr>
        <p:xfrm>
          <a:off x="628649" y="1825624"/>
          <a:ext cx="8064589" cy="3798549"/>
        </p:xfrm>
        <a:graphic>
          <a:graphicData uri="http://schemas.openxmlformats.org/drawingml/2006/table">
            <a:tbl>
              <a:tblPr bandRow="1">
                <a:tableStyleId>{93296810-A885-4BE3-A3E7-6D5BEEA58F35}</a:tableStyleId>
              </a:tblPr>
              <a:tblGrid>
                <a:gridCol w="2122736">
                  <a:extLst>
                    <a:ext uri="{9D8B030D-6E8A-4147-A177-3AD203B41FA5}">
                      <a16:colId xmlns:a16="http://schemas.microsoft.com/office/drawing/2014/main" val="1439698986"/>
                    </a:ext>
                  </a:extLst>
                </a:gridCol>
                <a:gridCol w="5941853">
                  <a:extLst>
                    <a:ext uri="{9D8B030D-6E8A-4147-A177-3AD203B41FA5}">
                      <a16:colId xmlns:a16="http://schemas.microsoft.com/office/drawing/2014/main" val="91316480"/>
                    </a:ext>
                  </a:extLst>
                </a:gridCol>
              </a:tblGrid>
              <a:tr h="984809">
                <a:tc>
                  <a:txBody>
                    <a:bodyPr/>
                    <a:lstStyle/>
                    <a:p>
                      <a:r>
                        <a:rPr kumimoji="1" lang="en-US" altLang="zh-TW" sz="2400" dirty="0"/>
                        <a:t>Plan </a:t>
                      </a:r>
                      <a:r>
                        <a:rPr kumimoji="1" lang="zh-TW" altLang="en-US" sz="2400" dirty="0"/>
                        <a:t>計画、実施前準備</a:t>
                      </a:r>
                      <a:endParaRPr kumimoji="1" lang="ja-JP" altLang="en-US" sz="2400" dirty="0"/>
                    </a:p>
                  </a:txBody>
                  <a:tcPr anchor="ctr"/>
                </a:tc>
                <a:tc>
                  <a:txBody>
                    <a:bodyPr/>
                    <a:lstStyle/>
                    <a:p>
                      <a:r>
                        <a:rPr kumimoji="1" lang="ja-JP" altLang="en-US" sz="2400" dirty="0"/>
                        <a:t>▶ 経営層の理解とリーダーシップ</a:t>
                      </a:r>
                    </a:p>
                  </a:txBody>
                  <a:tcPr anchor="ctr"/>
                </a:tc>
                <a:extLst>
                  <a:ext uri="{0D108BD9-81ED-4DB2-BD59-A6C34878D82A}">
                    <a16:rowId xmlns:a16="http://schemas.microsoft.com/office/drawing/2014/main" val="2952495674"/>
                  </a:ext>
                </a:extLst>
              </a:tr>
              <a:tr h="1828931">
                <a:tc>
                  <a:txBody>
                    <a:bodyPr/>
                    <a:lstStyle/>
                    <a:p>
                      <a:r>
                        <a:rPr kumimoji="1" lang="en-US" altLang="ja-JP" sz="2400" dirty="0"/>
                        <a:t>Do </a:t>
                      </a:r>
                      <a:r>
                        <a:rPr kumimoji="1" lang="ja-JP" altLang="en-US" sz="2400" dirty="0"/>
                        <a:t>実施</a:t>
                      </a:r>
                    </a:p>
                  </a:txBody>
                  <a:tcPr anchor="ctr"/>
                </a:tc>
                <a:tc>
                  <a:txBody>
                    <a:bodyPr/>
                    <a:lstStyle/>
                    <a:p>
                      <a:r>
                        <a:rPr kumimoji="1" lang="ja-JP" altLang="en-US" sz="2400" dirty="0"/>
                        <a:t>▶ 事業場にすでにある取り組みを活用</a:t>
                      </a:r>
                    </a:p>
                    <a:p>
                      <a:r>
                        <a:rPr kumimoji="1" lang="ja-JP" altLang="en-US" sz="2400" dirty="0"/>
                        <a:t>▶ 分かりやすい言葉や例で説明</a:t>
                      </a:r>
                    </a:p>
                    <a:p>
                      <a:r>
                        <a:rPr kumimoji="1" lang="ja-JP" altLang="en-US" sz="2400" dirty="0"/>
                        <a:t>▶ 情報量は最小限に</a:t>
                      </a:r>
                    </a:p>
                    <a:p>
                      <a:r>
                        <a:rPr kumimoji="1" lang="ja-JP" altLang="en-US" sz="2400" dirty="0"/>
                        <a:t>▶ 職場の良い点に目を向ける</a:t>
                      </a:r>
                    </a:p>
                  </a:txBody>
                  <a:tcPr anchor="ctr"/>
                </a:tc>
                <a:extLst>
                  <a:ext uri="{0D108BD9-81ED-4DB2-BD59-A6C34878D82A}">
                    <a16:rowId xmlns:a16="http://schemas.microsoft.com/office/drawing/2014/main" val="2079968691"/>
                  </a:ext>
                </a:extLst>
              </a:tr>
              <a:tr h="984809">
                <a:tc>
                  <a:txBody>
                    <a:bodyPr/>
                    <a:lstStyle/>
                    <a:p>
                      <a:r>
                        <a:rPr kumimoji="1" lang="en-US" altLang="ja-JP" sz="2400" dirty="0"/>
                        <a:t>Check </a:t>
                      </a:r>
                      <a:r>
                        <a:rPr kumimoji="1" lang="ja-JP" altLang="en-US" sz="2400" dirty="0"/>
                        <a:t>＆ </a:t>
                      </a:r>
                      <a:r>
                        <a:rPr kumimoji="1" lang="en-US" altLang="ja-JP" sz="2400" dirty="0"/>
                        <a:t>Act </a:t>
                      </a:r>
                      <a:r>
                        <a:rPr kumimoji="1" lang="ja-JP" altLang="en-US" sz="2400" dirty="0"/>
                        <a:t>評価と改善</a:t>
                      </a:r>
                    </a:p>
                  </a:txBody>
                  <a:tcPr anchor="ctr"/>
                </a:tc>
                <a:tc>
                  <a:txBody>
                    <a:bodyPr/>
                    <a:lstStyle/>
                    <a:p>
                      <a:r>
                        <a:rPr kumimoji="1" lang="ja-JP" altLang="en-US" sz="2400" dirty="0"/>
                        <a:t>▶ 職場内外の支援者がフォロー</a:t>
                      </a:r>
                    </a:p>
                    <a:p>
                      <a:r>
                        <a:rPr kumimoji="1" lang="ja-JP" altLang="en-US" sz="2400" dirty="0"/>
                        <a:t>▶ 結果だけでなく活動の過程を重視</a:t>
                      </a:r>
                    </a:p>
                  </a:txBody>
                  <a:tcPr anchor="ctr"/>
                </a:tc>
                <a:extLst>
                  <a:ext uri="{0D108BD9-81ED-4DB2-BD59-A6C34878D82A}">
                    <a16:rowId xmlns:a16="http://schemas.microsoft.com/office/drawing/2014/main" val="2438707079"/>
                  </a:ext>
                </a:extLst>
              </a:tr>
            </a:tbl>
          </a:graphicData>
        </a:graphic>
      </p:graphicFrame>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0968" y="5470652"/>
            <a:ext cx="1530748" cy="1387348"/>
          </a:xfrm>
          <a:prstGeom prst="rect">
            <a:avLst/>
          </a:prstGeom>
        </p:spPr>
      </p:pic>
    </p:spTree>
    <p:extLst>
      <p:ext uri="{BB962C8B-B14F-4D97-AF65-F5344CB8AC3E}">
        <p14:creationId xmlns:p14="http://schemas.microsoft.com/office/powerpoint/2010/main" val="2470922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200" dirty="0">
                <a:latin typeface="+mn-ea"/>
                <a:ea typeface="+mn-ea"/>
              </a:rPr>
              <a:t>Ⅲ</a:t>
            </a:r>
            <a:r>
              <a:rPr lang="ja-JP" altLang="en-US" sz="3200" dirty="0">
                <a:latin typeface="+mn-ea"/>
                <a:ea typeface="+mn-ea"/>
              </a:rPr>
              <a:t>　職場環境の実施モデル：改善主導別 職場環境改善フローチャート</a:t>
            </a:r>
            <a:endParaRPr kumimoji="1" lang="ja-JP" altLang="en-US" sz="3200" dirty="0">
              <a:latin typeface="+mn-ea"/>
              <a:ea typeface="+mn-ea"/>
            </a:endParaRPr>
          </a:p>
        </p:txBody>
      </p:sp>
      <p:sp>
        <p:nvSpPr>
          <p:cNvPr id="3" name="コンテンツ プレースホルダー 2"/>
          <p:cNvSpPr>
            <a:spLocks noGrp="1"/>
          </p:cNvSpPr>
          <p:nvPr>
            <p:ph idx="1"/>
          </p:nvPr>
        </p:nvSpPr>
        <p:spPr/>
        <p:txBody>
          <a:bodyPr>
            <a:normAutofit/>
          </a:bodyPr>
          <a:lstStyle/>
          <a:p>
            <a:pPr marL="0" indent="0">
              <a:buNone/>
            </a:pPr>
            <a:r>
              <a:rPr lang="ja-JP" altLang="en-US" dirty="0"/>
              <a:t>主導型別にみた職場環境改善の</a:t>
            </a:r>
            <a:r>
              <a:rPr lang="en-US" altLang="ja-JP" dirty="0"/>
              <a:t>3</a:t>
            </a:r>
            <a:r>
              <a:rPr lang="ja-JP" altLang="en-US" dirty="0" err="1"/>
              <a:t>つの</a:t>
            </a:r>
            <a:r>
              <a:rPr lang="ja-JP" altLang="en-US" dirty="0"/>
              <a:t>方式</a:t>
            </a:r>
            <a:endParaRPr lang="en-US" altLang="zh-TW" dirty="0"/>
          </a:p>
          <a:p>
            <a:pPr marL="514350" indent="-514350">
              <a:buFont typeface="+mj-lt"/>
              <a:buAutoNum type="arabicPeriod"/>
            </a:pPr>
            <a:r>
              <a:rPr lang="zh-TW" altLang="en-US" dirty="0"/>
              <a:t>経営層主導型</a:t>
            </a:r>
            <a:endParaRPr lang="en-US" altLang="zh-TW" dirty="0"/>
          </a:p>
          <a:p>
            <a:pPr marL="514350" indent="-514350">
              <a:buFont typeface="+mj-lt"/>
              <a:buAutoNum type="arabicPeriod"/>
            </a:pPr>
            <a:r>
              <a:rPr lang="zh-TW" altLang="en-US" dirty="0"/>
              <a:t>管理監督者主導型</a:t>
            </a:r>
            <a:endParaRPr lang="en-US" altLang="zh-TW" dirty="0"/>
          </a:p>
          <a:p>
            <a:pPr marL="514350" indent="-514350">
              <a:buFont typeface="+mj-lt"/>
              <a:buAutoNum type="arabicPeriod"/>
            </a:pPr>
            <a:r>
              <a:rPr lang="zh-TW" altLang="en-US" dirty="0"/>
              <a:t>従業員参加型</a:t>
            </a:r>
            <a:endParaRPr lang="en-US" altLang="zh-TW" dirty="0"/>
          </a:p>
          <a:p>
            <a:pPr marL="0" indent="0">
              <a:buNone/>
            </a:pPr>
            <a:endParaRPr kumimoji="1" lang="en-US" altLang="ja-JP" dirty="0"/>
          </a:p>
        </p:txBody>
      </p:sp>
      <p:sp>
        <p:nvSpPr>
          <p:cNvPr id="4" name="雲形吹き出し 3"/>
          <p:cNvSpPr/>
          <p:nvPr/>
        </p:nvSpPr>
        <p:spPr>
          <a:xfrm>
            <a:off x="128135" y="3994855"/>
            <a:ext cx="3696237" cy="1815921"/>
          </a:xfrm>
          <a:prstGeom prst="cloudCallout">
            <a:avLst>
              <a:gd name="adj1" fmla="val 65926"/>
              <a:gd name="adj2" fmla="val 4406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担当者（産業保健スタッフ、人事労務担当者等）はどう動けばいい？</a:t>
            </a:r>
            <a:endParaRPr kumimoji="1" lang="ja-JP" altLang="en-US" sz="2000" dirty="0">
              <a:solidFill>
                <a:schemeClr val="tx1"/>
              </a:solidFill>
            </a:endParaRPr>
          </a:p>
        </p:txBody>
      </p:sp>
      <p:sp>
        <p:nvSpPr>
          <p:cNvPr id="5" name="円形吹き出し 4"/>
          <p:cNvSpPr/>
          <p:nvPr/>
        </p:nvSpPr>
        <p:spPr>
          <a:xfrm>
            <a:off x="5011259" y="4664732"/>
            <a:ext cx="3683358" cy="1229932"/>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フローチャートで見てみよう！</a:t>
            </a:r>
            <a:endParaRPr kumimoji="1" lang="ja-JP" altLang="en-US" dirty="0">
              <a:solidFill>
                <a:schemeClr val="tx1"/>
              </a:solidFill>
            </a:endParaRPr>
          </a:p>
        </p:txBody>
      </p:sp>
      <p:pic>
        <p:nvPicPr>
          <p:cNvPr id="6" name="Picture 4" descr="å°ã£ãé¡ã§åãä¼ç¤¾å¡ã®ã¤ã©ã¹ãï¼ç·æ§ï¼">
            <a:extLst>
              <a:ext uri="{FF2B5EF4-FFF2-40B4-BE49-F238E27FC236}">
                <a16:creationId xmlns:a16="http://schemas.microsoft.com/office/drawing/2014/main" id="{B7F84F53-9D3A-490B-A155-65A52000FC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1776" y="2551181"/>
            <a:ext cx="1043259" cy="10432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社長のイラスト（男性）"/>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2552" y="2286368"/>
            <a:ext cx="898880" cy="10421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ä¼è­°ã®ã¤ã©ã¹ãï¼ç·å¥³æ··åï¼">
            <a:extLst>
              <a:ext uri="{FF2B5EF4-FFF2-40B4-BE49-F238E27FC236}">
                <a16:creationId xmlns:a16="http://schemas.microsoft.com/office/drawing/2014/main" id="{CFD40F47-445A-4406-82A1-FB7C5522EC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5035" y="2609915"/>
            <a:ext cx="1772518" cy="1772518"/>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p:cNvPicPr>
            <a:picLocks noChangeAspect="1"/>
          </p:cNvPicPr>
          <p:nvPr/>
        </p:nvPicPr>
        <p:blipFill>
          <a:blip r:embed="rId6"/>
          <a:stretch>
            <a:fillRect/>
          </a:stretch>
        </p:blipFill>
        <p:spPr>
          <a:xfrm>
            <a:off x="3518771" y="5752547"/>
            <a:ext cx="1133954" cy="1133954"/>
          </a:xfrm>
          <a:prstGeom prst="rect">
            <a:avLst/>
          </a:prstGeom>
        </p:spPr>
      </p:pic>
      <p:pic>
        <p:nvPicPr>
          <p:cNvPr id="10" name="図 9"/>
          <p:cNvPicPr>
            <a:picLocks noChangeAspect="1"/>
          </p:cNvPicPr>
          <p:nvPr/>
        </p:nvPicPr>
        <p:blipFill>
          <a:blip r:embed="rId7"/>
          <a:stretch>
            <a:fillRect/>
          </a:stretch>
        </p:blipFill>
        <p:spPr>
          <a:xfrm flipH="1">
            <a:off x="4831992" y="5781501"/>
            <a:ext cx="1037194" cy="1060796"/>
          </a:xfrm>
          <a:prstGeom prst="rect">
            <a:avLst/>
          </a:prstGeom>
        </p:spPr>
      </p:pic>
      <p:sp>
        <p:nvSpPr>
          <p:cNvPr id="11" name="フッター プレースホルダー 10"/>
          <p:cNvSpPr>
            <a:spLocks noGrp="1"/>
          </p:cNvSpPr>
          <p:nvPr>
            <p:ph type="ftr" sz="quarter" idx="11"/>
          </p:nvPr>
        </p:nvSpPr>
        <p:spPr/>
        <p:txBody>
          <a:bodyPr/>
          <a:lstStyle/>
          <a:p>
            <a:r>
              <a:rPr kumimoji="1" lang="en-US" altLang="ja-JP" smtClean="0"/>
              <a:t>11</a:t>
            </a:r>
            <a:endParaRPr kumimoji="1" lang="ja-JP" altLang="en-US"/>
          </a:p>
        </p:txBody>
      </p:sp>
    </p:spTree>
    <p:extLst>
      <p:ext uri="{BB962C8B-B14F-4D97-AF65-F5344CB8AC3E}">
        <p14:creationId xmlns:p14="http://schemas.microsoft.com/office/powerpoint/2010/main" val="2138052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D14B1BA8-A04E-4AF5-BA52-868A3458DC77}"/>
              </a:ext>
            </a:extLst>
          </p:cNvPr>
          <p:cNvSpPr/>
          <p:nvPr/>
        </p:nvSpPr>
        <p:spPr>
          <a:xfrm>
            <a:off x="938466" y="676120"/>
            <a:ext cx="5759140" cy="1168704"/>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eiryo UI" panose="020B0604030504040204" pitchFamily="50" charset="-128"/>
              </a:rPr>
              <a:t>担当者：経営層に提案</a:t>
            </a:r>
            <a:endParaRPr kumimoji="1" lang="en-US" altLang="ja-JP" sz="1800" b="0"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eiryo UI" panose="020B0604030504040204" pitchFamily="50" charset="-128"/>
              </a:rPr>
              <a:t>経営層：基本方針の決定と指示</a:t>
            </a:r>
            <a:endParaRPr kumimoji="1" lang="en-US" altLang="ja-JP" sz="1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schemeClr val="tx1"/>
                </a:solidFill>
                <a:effectLst/>
                <a:uLnTx/>
                <a:uFillTx/>
                <a:latin typeface="Calibri"/>
                <a:ea typeface="ＭＳ Ｐゴシック" panose="020B0600070205080204" pitchFamily="50" charset="-128"/>
                <a:cs typeface="Meiryo UI" panose="020B0604030504040204" pitchFamily="50" charset="-128"/>
              </a:rPr>
              <a:t>衛生</a:t>
            </a:r>
            <a:r>
              <a:rPr kumimoji="1" lang="ja-JP" altLang="en-US" sz="1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eiryo UI" panose="020B0604030504040204" pitchFamily="50" charset="-128"/>
              </a:rPr>
              <a:t>委員会</a:t>
            </a:r>
            <a:r>
              <a:rPr kumimoji="1" lang="ja-JP" altLang="en-US" sz="1800" b="0" i="0" u="none" strike="noStrike" kern="1200" cap="none" spc="0" normalizeH="0" baseline="0" noProof="0" dirty="0" smtClean="0">
                <a:ln>
                  <a:noFill/>
                </a:ln>
                <a:solidFill>
                  <a:schemeClr val="tx1"/>
                </a:solidFill>
                <a:effectLst/>
                <a:uLnTx/>
                <a:uFillTx/>
                <a:latin typeface="Calibri"/>
                <a:ea typeface="ＭＳ Ｐゴシック" panose="020B0600070205080204" pitchFamily="50" charset="-128"/>
                <a:cs typeface="Meiryo UI" panose="020B0604030504040204" pitchFamily="50" charset="-128"/>
              </a:rPr>
              <a:t>：集団</a:t>
            </a:r>
            <a:r>
              <a:rPr kumimoji="1" lang="ja-JP" altLang="en-US" sz="1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eiryo UI" panose="020B0604030504040204" pitchFamily="50" charset="-128"/>
              </a:rPr>
              <a:t>分析の方法を</a:t>
            </a:r>
            <a:r>
              <a:rPr kumimoji="1" lang="ja-JP" altLang="en-US" sz="1800" b="0" i="0" u="none" strike="noStrike" kern="1200" cap="none" spc="0" normalizeH="0" baseline="0" noProof="0" dirty="0" smtClean="0">
                <a:ln>
                  <a:noFill/>
                </a:ln>
                <a:solidFill>
                  <a:schemeClr val="tx1"/>
                </a:solidFill>
                <a:effectLst/>
                <a:uLnTx/>
                <a:uFillTx/>
                <a:latin typeface="Calibri"/>
                <a:ea typeface="ＭＳ Ｐゴシック" panose="020B0600070205080204" pitchFamily="50" charset="-128"/>
                <a:cs typeface="Meiryo UI" panose="020B0604030504040204" pitchFamily="50" charset="-128"/>
              </a:rPr>
              <a:t>審議</a:t>
            </a:r>
            <a:endParaRPr kumimoji="1" lang="en-US" altLang="ja-JP" sz="1800" b="0" i="0" u="none" strike="noStrike" kern="1200" cap="none" spc="0" normalizeH="0" baseline="0" noProof="0" dirty="0" smtClean="0">
              <a:ln>
                <a:noFill/>
              </a:ln>
              <a:solidFill>
                <a:schemeClr val="tx1"/>
              </a:solidFill>
              <a:effectLst/>
              <a:uLnTx/>
              <a:uFillTx/>
              <a:latin typeface="Calibri"/>
              <a:ea typeface="ＭＳ Ｐゴシック" panose="020B0600070205080204" pitchFamily="50" charset="-128"/>
              <a:cs typeface="Meiryo UI" panose="020B0604030504040204" pitchFamily="50" charset="-128"/>
            </a:endParaRPr>
          </a:p>
          <a:p>
            <a:pPr lvl="0">
              <a:defRPr/>
            </a:pPr>
            <a:r>
              <a:rPr lang="ja-JP" altLang="en-US" dirty="0">
                <a:solidFill>
                  <a:srgbClr val="C00000"/>
                </a:solidFill>
                <a:latin typeface="Calibri"/>
                <a:ea typeface="ＭＳ Ｐゴシック" panose="020B0600070205080204" pitchFamily="50" charset="-128"/>
                <a:cs typeface="Meiryo UI" panose="020B0604030504040204" pitchFamily="50" charset="-128"/>
              </a:rPr>
              <a:t>担当者</a:t>
            </a:r>
            <a:r>
              <a:rPr lang="ja-JP" altLang="en-US" dirty="0" smtClean="0">
                <a:solidFill>
                  <a:srgbClr val="C00000"/>
                </a:solidFill>
                <a:latin typeface="Calibri"/>
                <a:ea typeface="ＭＳ Ｐゴシック" panose="020B0600070205080204" pitchFamily="50" charset="-128"/>
                <a:cs typeface="Meiryo UI" panose="020B0604030504040204" pitchFamily="50" charset="-128"/>
              </a:rPr>
              <a:t>：</a:t>
            </a:r>
            <a:r>
              <a:rPr lang="ja-JP" altLang="en-US" dirty="0">
                <a:solidFill>
                  <a:srgbClr val="C00000"/>
                </a:solidFill>
                <a:latin typeface="Calibri"/>
                <a:ea typeface="ＭＳ Ｐゴシック" panose="020B0600070205080204" pitchFamily="50" charset="-128"/>
                <a:cs typeface="Meiryo UI" panose="020B0604030504040204" pitchFamily="50" charset="-128"/>
              </a:rPr>
              <a:t>具体的な手順作成</a:t>
            </a:r>
            <a:endParaRPr lang="en-US" altLang="ja-JP" dirty="0">
              <a:solidFill>
                <a:srgbClr val="C00000"/>
              </a:solidFill>
              <a:latin typeface="Calibri"/>
              <a:ea typeface="ＭＳ Ｐゴシック" panose="020B0600070205080204" pitchFamily="50" charset="-128"/>
              <a:cs typeface="Meiryo UI" panose="020B0604030504040204" pitchFamily="50" charset="-128"/>
            </a:endParaRPr>
          </a:p>
          <a:p>
            <a:pPr>
              <a:defRPr/>
            </a:pPr>
            <a:endParaRPr lang="en-US" altLang="ja-JP" dirty="0">
              <a:solidFill>
                <a:srgbClr val="C00000"/>
              </a:solidFill>
              <a:latin typeface="Calibri"/>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eiryo UI" panose="020B0604030504040204" pitchFamily="50" charset="-128"/>
            </a:endParaRPr>
          </a:p>
        </p:txBody>
      </p:sp>
      <p:sp>
        <p:nvSpPr>
          <p:cNvPr id="2" name="タイトル 1"/>
          <p:cNvSpPr>
            <a:spLocks noGrp="1"/>
          </p:cNvSpPr>
          <p:nvPr>
            <p:ph type="title"/>
          </p:nvPr>
        </p:nvSpPr>
        <p:spPr>
          <a:xfrm>
            <a:off x="457200" y="73499"/>
            <a:ext cx="8229600" cy="634082"/>
          </a:xfrm>
        </p:spPr>
        <p:txBody>
          <a:bodyPr>
            <a:noAutofit/>
          </a:bodyPr>
          <a:lstStyle/>
          <a:p>
            <a:r>
              <a:rPr lang="en-US" altLang="ja-JP" sz="2800" dirty="0">
                <a:latin typeface="+mn-lt"/>
                <a:ea typeface="+mn-ea"/>
              </a:rPr>
              <a:t>1</a:t>
            </a:r>
            <a:r>
              <a:rPr lang="ja-JP" altLang="en-US" sz="2800" dirty="0">
                <a:latin typeface="+mn-lt"/>
                <a:ea typeface="+mn-ea"/>
              </a:rPr>
              <a:t>　経営層主導型の職場環境改善の流れ</a:t>
            </a:r>
            <a:r>
              <a:rPr lang="ja-JP" altLang="en-US" sz="2000" dirty="0">
                <a:latin typeface="+mn-lt"/>
                <a:ea typeface="+mn-ea"/>
              </a:rPr>
              <a:t>（</a:t>
            </a:r>
            <a:r>
              <a:rPr lang="en-US" altLang="ja-JP" sz="2000" dirty="0">
                <a:latin typeface="+mn-lt"/>
                <a:ea typeface="+mn-ea"/>
              </a:rPr>
              <a:t>21</a:t>
            </a:r>
            <a:r>
              <a:rPr lang="ja-JP" altLang="en-US" sz="2000" dirty="0">
                <a:latin typeface="+mn-lt"/>
                <a:ea typeface="+mn-ea"/>
              </a:rPr>
              <a:t>ページ）</a:t>
            </a:r>
            <a:endParaRPr kumimoji="1" lang="ja-JP" altLang="en-US" sz="2800" dirty="0">
              <a:latin typeface="+mn-lt"/>
              <a:ea typeface="+mn-ea"/>
            </a:endParaRPr>
          </a:p>
        </p:txBody>
      </p:sp>
      <p:sp>
        <p:nvSpPr>
          <p:cNvPr id="8" name="正方形/長方形 7"/>
          <p:cNvSpPr/>
          <p:nvPr/>
        </p:nvSpPr>
        <p:spPr>
          <a:xfrm>
            <a:off x="91927" y="676120"/>
            <a:ext cx="767352" cy="1168704"/>
          </a:xfrm>
          <a:prstGeom prst="rect">
            <a:avLst/>
          </a:prstGeom>
          <a:solidFill>
            <a:schemeClr val="tx1"/>
          </a:solidFill>
        </p:spPr>
        <p:style>
          <a:lnRef idx="0">
            <a:schemeClr val="accent3"/>
          </a:lnRef>
          <a:fillRef idx="3">
            <a:schemeClr val="accent3"/>
          </a:fillRef>
          <a:effectRef idx="3">
            <a:schemeClr val="accent3"/>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eiryo UI" panose="020B0604030504040204" pitchFamily="50" charset="-128"/>
              </a:rPr>
              <a:t>合意形成</a:t>
            </a:r>
          </a:p>
        </p:txBody>
      </p:sp>
      <p:pic>
        <p:nvPicPr>
          <p:cNvPr id="1026" name="Picture 2" descr="自己アピールのイラスト（男性）"/>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1683" y="617954"/>
            <a:ext cx="940145" cy="940145"/>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a:extLst>
              <a:ext uri="{FF2B5EF4-FFF2-40B4-BE49-F238E27FC236}">
                <a16:creationId xmlns:a16="http://schemas.microsoft.com/office/drawing/2014/main" id="{D14B1BA8-A04E-4AF5-BA52-868A3458DC77}"/>
              </a:ext>
            </a:extLst>
          </p:cNvPr>
          <p:cNvSpPr/>
          <p:nvPr/>
        </p:nvSpPr>
        <p:spPr>
          <a:xfrm>
            <a:off x="956279" y="2102847"/>
            <a:ext cx="5832648" cy="1266896"/>
          </a:xfrm>
          <a:prstGeom prst="rect">
            <a:avLst/>
          </a:prstGeom>
        </p:spPr>
        <p:style>
          <a:lnRef idx="1">
            <a:schemeClr val="accent4"/>
          </a:lnRef>
          <a:fillRef idx="2">
            <a:schemeClr val="accent4"/>
          </a:fillRef>
          <a:effectRef idx="1">
            <a:schemeClr val="accent4"/>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eiryo UI" panose="020B0604030504040204" pitchFamily="50" charset="-128"/>
              </a:rPr>
              <a:t>担当者：集団分析を経営層への報告</a:t>
            </a:r>
            <a:endParaRPr kumimoji="1" lang="en-US" altLang="ja-JP" sz="1800" b="0"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eiryo UI" panose="020B0604030504040204" pitchFamily="50" charset="-128"/>
              </a:rPr>
              <a:t>経営層：対策の方針・方法を指示</a:t>
            </a:r>
            <a:endParaRPr kumimoji="1" lang="en-US" altLang="ja-JP" sz="1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eiryo UI" panose="020B0604030504040204" pitchFamily="50" charset="-128"/>
            </a:endParaRPr>
          </a:p>
          <a:p>
            <a:pPr lvl="0">
              <a:defRPr/>
            </a:pPr>
            <a:r>
              <a:rPr lang="ja-JP" altLang="en-US" dirty="0" smtClean="0">
                <a:solidFill>
                  <a:schemeClr val="tx1"/>
                </a:solidFill>
                <a:latin typeface="Calibri"/>
                <a:ea typeface="ＭＳ Ｐゴシック" panose="020B0600070205080204" pitchFamily="50" charset="-128"/>
                <a:cs typeface="Meiryo UI" panose="020B0604030504040204" pitchFamily="50" charset="-128"/>
              </a:rPr>
              <a:t>（衛生</a:t>
            </a:r>
            <a:r>
              <a:rPr lang="ja-JP" altLang="en-US" dirty="0">
                <a:solidFill>
                  <a:schemeClr val="tx1"/>
                </a:solidFill>
                <a:latin typeface="Calibri"/>
                <a:ea typeface="ＭＳ Ｐゴシック" panose="020B0600070205080204" pitchFamily="50" charset="-128"/>
                <a:cs typeface="Meiryo UI" panose="020B0604030504040204" pitchFamily="50" charset="-128"/>
              </a:rPr>
              <a:t>委員会</a:t>
            </a:r>
            <a:r>
              <a:rPr lang="ja-JP" altLang="en-US" dirty="0" smtClean="0">
                <a:solidFill>
                  <a:schemeClr val="tx1"/>
                </a:solidFill>
                <a:latin typeface="Calibri"/>
                <a:ea typeface="ＭＳ Ｐゴシック" panose="020B0600070205080204" pitchFamily="50" charset="-128"/>
                <a:cs typeface="Meiryo UI" panose="020B0604030504040204" pitchFamily="50" charset="-128"/>
              </a:rPr>
              <a:t>：対策の方針</a:t>
            </a:r>
            <a:r>
              <a:rPr lang="ja-JP" altLang="en-US" dirty="0">
                <a:solidFill>
                  <a:schemeClr val="tx1"/>
                </a:solidFill>
                <a:latin typeface="Calibri"/>
                <a:ea typeface="ＭＳ Ｐゴシック" panose="020B0600070205080204" pitchFamily="50" charset="-128"/>
                <a:cs typeface="Meiryo UI" panose="020B0604030504040204" pitchFamily="50" charset="-128"/>
              </a:rPr>
              <a:t>・方法を</a:t>
            </a:r>
            <a:r>
              <a:rPr lang="ja-JP" altLang="en-US" dirty="0" smtClean="0">
                <a:solidFill>
                  <a:schemeClr val="tx1"/>
                </a:solidFill>
                <a:latin typeface="Calibri"/>
                <a:ea typeface="ＭＳ Ｐゴシック" panose="020B0600070205080204" pitchFamily="50" charset="-128"/>
                <a:cs typeface="Meiryo UI" panose="020B0604030504040204" pitchFamily="50" charset="-128"/>
              </a:rPr>
              <a:t>審議</a:t>
            </a:r>
            <a:r>
              <a:rPr lang="en-US" altLang="ja-JP" dirty="0" smtClean="0">
                <a:solidFill>
                  <a:schemeClr val="tx1"/>
                </a:solidFill>
                <a:latin typeface="Calibri"/>
                <a:ea typeface="ＭＳ Ｐゴシック" panose="020B0600070205080204" pitchFamily="50" charset="-128"/>
                <a:cs typeface="Meiryo UI" panose="020B0604030504040204" pitchFamily="50" charset="-128"/>
              </a:rPr>
              <a:t>*</a:t>
            </a:r>
            <a:r>
              <a:rPr lang="ja-JP" altLang="en-US" dirty="0" smtClean="0">
                <a:solidFill>
                  <a:schemeClr val="tx1"/>
                </a:solidFill>
                <a:latin typeface="Calibri"/>
                <a:ea typeface="ＭＳ Ｐゴシック" panose="020B0600070205080204" pitchFamily="50" charset="-128"/>
                <a:cs typeface="Meiryo UI" panose="020B0604030504040204" pitchFamily="50" charset="-128"/>
              </a:rPr>
              <a:t>）</a:t>
            </a:r>
            <a:endParaRPr kumimoji="1" lang="en-US" altLang="ja-JP" sz="1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eiryo UI" panose="020B0604030504040204" pitchFamily="50" charset="-128"/>
            </a:endParaRPr>
          </a:p>
        </p:txBody>
      </p:sp>
      <p:sp>
        <p:nvSpPr>
          <p:cNvPr id="15" name="正方形/長方形 14"/>
          <p:cNvSpPr/>
          <p:nvPr/>
        </p:nvSpPr>
        <p:spPr>
          <a:xfrm>
            <a:off x="91927" y="2102847"/>
            <a:ext cx="792086" cy="1302314"/>
          </a:xfrm>
          <a:prstGeom prst="rect">
            <a:avLst/>
          </a:prstGeom>
          <a:solidFill>
            <a:schemeClr val="accent2"/>
          </a:solidFill>
        </p:spPr>
        <p:style>
          <a:lnRef idx="0">
            <a:schemeClr val="accent4"/>
          </a:lnRef>
          <a:fillRef idx="3">
            <a:schemeClr val="accent4"/>
          </a:fillRef>
          <a:effectRef idx="3">
            <a:schemeClr val="accent4"/>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eiryo UI" panose="020B0604030504040204" pitchFamily="50" charset="-128"/>
              </a:rPr>
              <a:t>集団分析と</a:t>
            </a: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eiryo UI" panose="020B0604030504040204" pitchFamily="50" charset="-128"/>
              </a:rPr>
              <a:t>方針決定</a:t>
            </a:r>
          </a:p>
        </p:txBody>
      </p:sp>
      <p:sp>
        <p:nvSpPr>
          <p:cNvPr id="6" name="円形吹き出し 5"/>
          <p:cNvSpPr/>
          <p:nvPr/>
        </p:nvSpPr>
        <p:spPr>
          <a:xfrm>
            <a:off x="6159680" y="679392"/>
            <a:ext cx="2788869" cy="740711"/>
          </a:xfrm>
          <a:prstGeom prst="wedgeEllipseCallout">
            <a:avLst>
              <a:gd name="adj1" fmla="val -52056"/>
              <a:gd name="adj2" fmla="val 216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せっかく集まった</a:t>
            </a:r>
            <a:endPar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ストレスチェックデータを</a:t>
            </a:r>
            <a:endPar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活用しましょう！</a:t>
            </a:r>
          </a:p>
        </p:txBody>
      </p:sp>
      <p:sp>
        <p:nvSpPr>
          <p:cNvPr id="5" name="下矢印 4"/>
          <p:cNvSpPr/>
          <p:nvPr/>
        </p:nvSpPr>
        <p:spPr>
          <a:xfrm>
            <a:off x="1126695" y="1851110"/>
            <a:ext cx="325787" cy="350016"/>
          </a:xfrm>
          <a:prstGeom prst="downArrow">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12" name="Picture 4" descr="社長のイラスト（男性）"/>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1545" y="2340514"/>
            <a:ext cx="834884" cy="9679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プレゼンをしている人のイラスト（男性）"/>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66397" y="1401981"/>
            <a:ext cx="1211906" cy="1221064"/>
          </a:xfrm>
          <a:prstGeom prst="rect">
            <a:avLst/>
          </a:prstGeom>
          <a:noFill/>
          <a:extLst>
            <a:ext uri="{909E8E84-426E-40DD-AFC4-6F175D3DCCD1}">
              <a14:hiddenFill xmlns:a14="http://schemas.microsoft.com/office/drawing/2010/main">
                <a:solidFill>
                  <a:srgbClr val="FFFFFF"/>
                </a:solidFill>
              </a14:hiddenFill>
            </a:ext>
          </a:extLst>
        </p:spPr>
      </p:pic>
      <p:sp>
        <p:nvSpPr>
          <p:cNvPr id="19" name="円形吹き出し 18"/>
          <p:cNvSpPr/>
          <p:nvPr/>
        </p:nvSpPr>
        <p:spPr>
          <a:xfrm>
            <a:off x="6064647" y="1746545"/>
            <a:ext cx="2788869" cy="847517"/>
          </a:xfrm>
          <a:prstGeom prst="wedgeEllipseCallout">
            <a:avLst>
              <a:gd name="adj1" fmla="val 38128"/>
              <a:gd name="adj2" fmla="val -43608"/>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こんな結果になりました。</a:t>
            </a:r>
            <a:endPar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課題が見える化</a:t>
            </a:r>
            <a:endPar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できますね。</a:t>
            </a:r>
            <a:endPar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0" name="正方形/長方形 19">
            <a:extLst>
              <a:ext uri="{FF2B5EF4-FFF2-40B4-BE49-F238E27FC236}">
                <a16:creationId xmlns:a16="http://schemas.microsoft.com/office/drawing/2014/main" id="{D14B1BA8-A04E-4AF5-BA52-868A3458DC77}"/>
              </a:ext>
            </a:extLst>
          </p:cNvPr>
          <p:cNvSpPr/>
          <p:nvPr/>
        </p:nvSpPr>
        <p:spPr>
          <a:xfrm>
            <a:off x="938466" y="3596195"/>
            <a:ext cx="5850460" cy="832947"/>
          </a:xfrm>
          <a:prstGeom prst="rect">
            <a:avLst/>
          </a:prstGeom>
        </p:spPr>
        <p:style>
          <a:lnRef idx="1">
            <a:schemeClr val="accent2"/>
          </a:lnRef>
          <a:fillRef idx="2">
            <a:schemeClr val="accent2"/>
          </a:fillRef>
          <a:effectRef idx="1">
            <a:schemeClr val="accent2"/>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eiryo UI" panose="020B0604030504040204" pitchFamily="50" charset="-128"/>
              </a:rPr>
              <a:t>担当者：具体的な実施計画を作成</a:t>
            </a:r>
            <a:endParaRPr kumimoji="1" lang="en-US" altLang="ja-JP" sz="1800" b="0"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eiryo UI" panose="020B0604030504040204" pitchFamily="50" charset="-128"/>
              </a:rPr>
              <a:t>担当者：関係部署に呼びかけて計画を実施</a:t>
            </a:r>
            <a:endParaRPr kumimoji="1" lang="en-US" altLang="ja-JP" sz="1800" b="0"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eiryo UI" panose="020B0604030504040204" pitchFamily="50" charset="-128"/>
            </a:endParaRPr>
          </a:p>
        </p:txBody>
      </p:sp>
      <p:sp>
        <p:nvSpPr>
          <p:cNvPr id="21" name="正方形/長方形 20"/>
          <p:cNvSpPr/>
          <p:nvPr/>
        </p:nvSpPr>
        <p:spPr>
          <a:xfrm>
            <a:off x="109895" y="3578749"/>
            <a:ext cx="749384" cy="867837"/>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eiryo UI" panose="020B0604030504040204" pitchFamily="50" charset="-128"/>
              </a:rPr>
              <a:t>対策</a:t>
            </a:r>
            <a:endParaRPr kumimoji="1" lang="en-US" altLang="ja-JP"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eiryo UI" panose="020B0604030504040204" pitchFamily="50" charset="-128"/>
            </a:endParaRPr>
          </a:p>
        </p:txBody>
      </p:sp>
      <p:pic>
        <p:nvPicPr>
          <p:cNvPr id="23" name="Picture 4" descr="社長のイラスト（男性）"/>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9049" y="4292043"/>
            <a:ext cx="898880" cy="1042180"/>
          </a:xfrm>
          <a:prstGeom prst="rect">
            <a:avLst/>
          </a:prstGeom>
          <a:noFill/>
          <a:extLst>
            <a:ext uri="{909E8E84-426E-40DD-AFC4-6F175D3DCCD1}">
              <a14:hiddenFill xmlns:a14="http://schemas.microsoft.com/office/drawing/2010/main">
                <a:solidFill>
                  <a:srgbClr val="FFFFFF"/>
                </a:solidFill>
              </a14:hiddenFill>
            </a:ext>
          </a:extLst>
        </p:spPr>
      </p:pic>
      <p:sp>
        <p:nvSpPr>
          <p:cNvPr id="24" name="円形吹き出し 23"/>
          <p:cNvSpPr/>
          <p:nvPr/>
        </p:nvSpPr>
        <p:spPr>
          <a:xfrm>
            <a:off x="5808987" y="4053693"/>
            <a:ext cx="3163194" cy="1110620"/>
          </a:xfrm>
          <a:prstGeom prst="wedgeEllipseCallout">
            <a:avLst>
              <a:gd name="adj1" fmla="val -66747"/>
              <a:gd name="adj2" fmla="val -9925"/>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労働時間が減らせるよう、</a:t>
            </a:r>
            <a:endPar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水曜日をノー残業デーに</a:t>
            </a:r>
            <a:endPar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しよう！</a:t>
            </a:r>
            <a:endPar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下矢印 25"/>
          <p:cNvSpPr/>
          <p:nvPr/>
        </p:nvSpPr>
        <p:spPr>
          <a:xfrm>
            <a:off x="1126696" y="3276563"/>
            <a:ext cx="325787" cy="350016"/>
          </a:xfrm>
          <a:prstGeom prst="downArrow">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9" name="正方形/長方形 28">
            <a:extLst>
              <a:ext uri="{FF2B5EF4-FFF2-40B4-BE49-F238E27FC236}">
                <a16:creationId xmlns:a16="http://schemas.microsoft.com/office/drawing/2014/main" id="{D14B1BA8-A04E-4AF5-BA52-868A3458DC77}"/>
              </a:ext>
            </a:extLst>
          </p:cNvPr>
          <p:cNvSpPr/>
          <p:nvPr/>
        </p:nvSpPr>
        <p:spPr>
          <a:xfrm>
            <a:off x="947739" y="4795850"/>
            <a:ext cx="3815752" cy="1279132"/>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eiryo UI" panose="020B0604030504040204" pitchFamily="50" charset="-128"/>
              </a:rPr>
              <a:t>担当者：実施状況を評価</a:t>
            </a:r>
            <a:r>
              <a:rPr lang="ja-JP" altLang="en-US" noProof="0" dirty="0">
                <a:solidFill>
                  <a:srgbClr val="C00000"/>
                </a:solidFill>
                <a:latin typeface="Calibri"/>
                <a:ea typeface="ＭＳ Ｐゴシック" panose="020B0600070205080204" pitchFamily="50" charset="-128"/>
                <a:cs typeface="Meiryo UI" panose="020B0604030504040204" pitchFamily="50" charset="-128"/>
              </a:rPr>
              <a:t>、</a:t>
            </a:r>
            <a:r>
              <a:rPr kumimoji="1" lang="ja-JP" altLang="en-US" sz="1800" b="0"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eiryo UI" panose="020B0604030504040204" pitchFamily="50" charset="-128"/>
              </a:rPr>
              <a:t>経営層に</a:t>
            </a:r>
            <a:endParaRPr kumimoji="1" lang="en-US" altLang="ja-JP" sz="1800" b="0"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rgbClr val="C00000"/>
                </a:solidFill>
                <a:latin typeface="Calibri"/>
                <a:ea typeface="ＭＳ Ｐゴシック" panose="020B0600070205080204" pitchFamily="50" charset="-128"/>
                <a:cs typeface="Meiryo UI" panose="020B0604030504040204" pitchFamily="50" charset="-128"/>
              </a:rPr>
              <a:t>　　</a:t>
            </a:r>
            <a:r>
              <a:rPr kumimoji="1" lang="ja-JP" altLang="en-US" sz="1800" b="0"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eiryo UI" panose="020B0604030504040204" pitchFamily="50" charset="-128"/>
              </a:rPr>
              <a:t>報告</a:t>
            </a:r>
            <a:endParaRPr kumimoji="1" lang="en-US" altLang="ja-JP" sz="1800" b="0"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eiryo UI" panose="020B0604030504040204" pitchFamily="50" charset="-128"/>
              </a:rPr>
              <a:t>経営層：評価し</a:t>
            </a:r>
            <a:r>
              <a:rPr kumimoji="1" lang="ja-JP" altLang="en-US" sz="1800" b="0" i="0" u="none" strike="noStrike" kern="1200" cap="none" spc="0" normalizeH="0" baseline="0" noProof="0" dirty="0" smtClean="0">
                <a:ln>
                  <a:noFill/>
                </a:ln>
                <a:solidFill>
                  <a:schemeClr val="tx1"/>
                </a:solidFill>
                <a:effectLst/>
                <a:uLnTx/>
                <a:uFillTx/>
                <a:latin typeface="Calibri"/>
                <a:ea typeface="ＭＳ Ｐゴシック" panose="020B0600070205080204" pitchFamily="50" charset="-128"/>
                <a:cs typeface="Meiryo UI" panose="020B0604030504040204" pitchFamily="50" charset="-128"/>
              </a:rPr>
              <a:t>、次年度の方針を検討</a:t>
            </a:r>
            <a:endParaRPr kumimoji="1" lang="en-US" altLang="ja-JP" sz="1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eiryo UI" panose="020B0604030504040204" pitchFamily="50" charset="-128"/>
            </a:endParaRPr>
          </a:p>
          <a:p>
            <a:pPr lvl="0">
              <a:defRPr/>
            </a:pPr>
            <a:r>
              <a:rPr lang="ja-JP" altLang="en-US" dirty="0" smtClean="0">
                <a:solidFill>
                  <a:schemeClr val="tx1"/>
                </a:solidFill>
                <a:latin typeface="Calibri"/>
                <a:ea typeface="ＭＳ Ｐゴシック" panose="020B0600070205080204" pitchFamily="50" charset="-128"/>
                <a:cs typeface="Meiryo UI" panose="020B0604030504040204" pitchFamily="50" charset="-128"/>
              </a:rPr>
              <a:t>（衛生</a:t>
            </a:r>
            <a:r>
              <a:rPr lang="ja-JP" altLang="en-US" dirty="0">
                <a:solidFill>
                  <a:schemeClr val="tx1"/>
                </a:solidFill>
                <a:latin typeface="Calibri"/>
                <a:ea typeface="ＭＳ Ｐゴシック" panose="020B0600070205080204" pitchFamily="50" charset="-128"/>
                <a:cs typeface="Meiryo UI" panose="020B0604030504040204" pitchFamily="50" charset="-128"/>
              </a:rPr>
              <a:t>委員会</a:t>
            </a:r>
            <a:r>
              <a:rPr lang="ja-JP" altLang="en-US" dirty="0" smtClean="0">
                <a:solidFill>
                  <a:schemeClr val="tx1"/>
                </a:solidFill>
                <a:latin typeface="Calibri"/>
                <a:ea typeface="ＭＳ Ｐゴシック" panose="020B0600070205080204" pitchFamily="50" charset="-128"/>
                <a:cs typeface="Meiryo UI" panose="020B0604030504040204" pitchFamily="50" charset="-128"/>
              </a:rPr>
              <a:t>：次年度方針</a:t>
            </a:r>
            <a:r>
              <a:rPr lang="ja-JP" altLang="en-US" dirty="0">
                <a:solidFill>
                  <a:schemeClr val="tx1"/>
                </a:solidFill>
                <a:latin typeface="Calibri"/>
                <a:ea typeface="ＭＳ Ｐゴシック" panose="020B0600070205080204" pitchFamily="50" charset="-128"/>
                <a:cs typeface="Meiryo UI" panose="020B0604030504040204" pitchFamily="50" charset="-128"/>
              </a:rPr>
              <a:t>を</a:t>
            </a:r>
            <a:r>
              <a:rPr lang="ja-JP" altLang="en-US" dirty="0" smtClean="0">
                <a:solidFill>
                  <a:schemeClr val="tx1"/>
                </a:solidFill>
                <a:latin typeface="Calibri"/>
                <a:ea typeface="ＭＳ Ｐゴシック" panose="020B0600070205080204" pitchFamily="50" charset="-128"/>
                <a:cs typeface="Meiryo UI" panose="020B0604030504040204" pitchFamily="50" charset="-128"/>
              </a:rPr>
              <a:t>審議</a:t>
            </a:r>
            <a:r>
              <a:rPr lang="en-US" altLang="ja-JP" dirty="0" smtClean="0">
                <a:solidFill>
                  <a:schemeClr val="tx1"/>
                </a:solidFill>
                <a:latin typeface="Calibri"/>
                <a:ea typeface="ＭＳ Ｐゴシック" panose="020B0600070205080204" pitchFamily="50" charset="-128"/>
                <a:cs typeface="Meiryo UI" panose="020B0604030504040204" pitchFamily="50" charset="-128"/>
              </a:rPr>
              <a:t>*</a:t>
            </a:r>
            <a:r>
              <a:rPr lang="ja-JP" altLang="en-US" dirty="0" smtClean="0">
                <a:solidFill>
                  <a:schemeClr val="tx1"/>
                </a:solidFill>
                <a:latin typeface="Calibri"/>
                <a:ea typeface="ＭＳ Ｐゴシック" panose="020B0600070205080204" pitchFamily="50" charset="-128"/>
                <a:cs typeface="Meiryo UI" panose="020B0604030504040204" pitchFamily="50" charset="-128"/>
              </a:rPr>
              <a:t>）</a:t>
            </a:r>
            <a:endParaRPr kumimoji="1" lang="en-US" altLang="ja-JP" sz="1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eiryo UI" panose="020B0604030504040204" pitchFamily="50" charset="-128"/>
            </a:endParaRPr>
          </a:p>
        </p:txBody>
      </p:sp>
      <p:sp>
        <p:nvSpPr>
          <p:cNvPr id="30" name="正方形/長方形 29"/>
          <p:cNvSpPr/>
          <p:nvPr/>
        </p:nvSpPr>
        <p:spPr>
          <a:xfrm>
            <a:off x="109895" y="4795849"/>
            <a:ext cx="749384" cy="1279133"/>
          </a:xfrm>
          <a:prstGeom prst="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eiryo UI" panose="020B0604030504040204" pitchFamily="50" charset="-128"/>
              </a:rPr>
              <a:t>評価と</a:t>
            </a: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eiryo UI" panose="020B0604030504040204" pitchFamily="50" charset="-128"/>
              </a:rPr>
              <a:t>改善</a:t>
            </a:r>
          </a:p>
        </p:txBody>
      </p:sp>
      <p:pic>
        <p:nvPicPr>
          <p:cNvPr id="33" name="Picture 2" descr="プレゼンをしている人のイラスト（男性）"/>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98104" y="5233633"/>
            <a:ext cx="1021673" cy="1029393"/>
          </a:xfrm>
          <a:prstGeom prst="rect">
            <a:avLst/>
          </a:prstGeom>
          <a:noFill/>
          <a:extLst>
            <a:ext uri="{909E8E84-426E-40DD-AFC4-6F175D3DCCD1}">
              <a14:hiddenFill xmlns:a14="http://schemas.microsoft.com/office/drawing/2010/main">
                <a:solidFill>
                  <a:srgbClr val="FFFFFF"/>
                </a:solidFill>
              </a14:hiddenFill>
            </a:ext>
          </a:extLst>
        </p:spPr>
      </p:pic>
      <p:sp>
        <p:nvSpPr>
          <p:cNvPr id="32" name="円形吹き出し 31"/>
          <p:cNvSpPr/>
          <p:nvPr/>
        </p:nvSpPr>
        <p:spPr>
          <a:xfrm>
            <a:off x="4520484" y="5227651"/>
            <a:ext cx="4166315" cy="790522"/>
          </a:xfrm>
          <a:prstGeom prst="wedgeEllipseCallout">
            <a:avLst>
              <a:gd name="adj1" fmla="val 45447"/>
              <a:gd name="adj2" fmla="val -4186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水曜日に残業している人が</a:t>
            </a:r>
            <a:r>
              <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XX%</a:t>
            </a: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減りました。従業員の満足度も高いようです。</a:t>
            </a:r>
            <a:endPar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34" name="Picture 4" descr="社長のイラスト（男性）"/>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35666" y="6006481"/>
            <a:ext cx="672667" cy="779903"/>
          </a:xfrm>
          <a:prstGeom prst="rect">
            <a:avLst/>
          </a:prstGeom>
          <a:noFill/>
          <a:extLst>
            <a:ext uri="{909E8E84-426E-40DD-AFC4-6F175D3DCCD1}">
              <a14:hiddenFill xmlns:a14="http://schemas.microsoft.com/office/drawing/2010/main">
                <a:solidFill>
                  <a:srgbClr val="FFFFFF"/>
                </a:solidFill>
              </a14:hiddenFill>
            </a:ext>
          </a:extLst>
        </p:spPr>
      </p:pic>
      <p:sp>
        <p:nvSpPr>
          <p:cNvPr id="35" name="円形吹き出し 34"/>
          <p:cNvSpPr/>
          <p:nvPr/>
        </p:nvSpPr>
        <p:spPr>
          <a:xfrm>
            <a:off x="4908333" y="6044891"/>
            <a:ext cx="3917662" cy="740711"/>
          </a:xfrm>
          <a:prstGeom prst="wedgeEllipseCallout">
            <a:avLst>
              <a:gd name="adj1" fmla="val -50556"/>
              <a:gd name="adj2" fmla="val -19546"/>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やってよかった。</a:t>
            </a:r>
            <a:endPar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次年度は業務量の配分についても見直してみよう。</a:t>
            </a:r>
            <a:endPar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1" name="下矢印 25">
            <a:extLst>
              <a:ext uri="{FF2B5EF4-FFF2-40B4-BE49-F238E27FC236}">
                <a16:creationId xmlns:a16="http://schemas.microsoft.com/office/drawing/2014/main" id="{6E7C70C1-5016-450C-9444-DF57EC722921}"/>
              </a:ext>
            </a:extLst>
          </p:cNvPr>
          <p:cNvSpPr/>
          <p:nvPr/>
        </p:nvSpPr>
        <p:spPr>
          <a:xfrm>
            <a:off x="1126696" y="4430249"/>
            <a:ext cx="325788" cy="425532"/>
          </a:xfrm>
          <a:prstGeom prst="downArrow">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 name="円形吹き出し 15"/>
          <p:cNvSpPr/>
          <p:nvPr/>
        </p:nvSpPr>
        <p:spPr>
          <a:xfrm>
            <a:off x="6073331" y="2696241"/>
            <a:ext cx="2788869" cy="1265131"/>
          </a:xfrm>
          <a:prstGeom prst="wedgeEllipseCallout">
            <a:avLst>
              <a:gd name="adj1" fmla="val -46291"/>
              <a:gd name="adj2" fmla="val -53312"/>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うちでは仕事の要求度</a:t>
            </a:r>
            <a:endPar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が平均値より高いのか。</a:t>
            </a:r>
            <a:endPar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それなら・・・</a:t>
            </a:r>
            <a:endPar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 name="テキスト ボックス 3"/>
          <p:cNvSpPr txBox="1"/>
          <p:nvPr/>
        </p:nvSpPr>
        <p:spPr>
          <a:xfrm>
            <a:off x="179180" y="6235489"/>
            <a:ext cx="3762704" cy="584775"/>
          </a:xfrm>
          <a:prstGeom prst="rect">
            <a:avLst/>
          </a:prstGeom>
          <a:noFill/>
        </p:spPr>
        <p:txBody>
          <a:bodyPr wrap="square" rtlCol="0">
            <a:spAutoFit/>
          </a:bodyPr>
          <a:lstStyle/>
          <a:p>
            <a:r>
              <a:rPr kumimoji="1" lang="en-US" altLang="ja-JP" sz="1600" dirty="0" smtClean="0"/>
              <a:t>* </a:t>
            </a:r>
            <a:r>
              <a:rPr kumimoji="1" lang="ja-JP" altLang="en-US" sz="1600" dirty="0" smtClean="0"/>
              <a:t>対策によっては衛生委員会の審議を必要としないものもあります。</a:t>
            </a:r>
            <a:endParaRPr kumimoji="1" lang="ja-JP" altLang="en-US" sz="1600" dirty="0"/>
          </a:p>
        </p:txBody>
      </p:sp>
    </p:spTree>
    <p:extLst>
      <p:ext uri="{BB962C8B-B14F-4D97-AF65-F5344CB8AC3E}">
        <p14:creationId xmlns:p14="http://schemas.microsoft.com/office/powerpoint/2010/main" val="41741410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D14B1BA8-A04E-4AF5-BA52-868A3458DC77}"/>
              </a:ext>
            </a:extLst>
          </p:cNvPr>
          <p:cNvSpPr/>
          <p:nvPr/>
        </p:nvSpPr>
        <p:spPr>
          <a:xfrm>
            <a:off x="938466" y="676119"/>
            <a:ext cx="5865782" cy="1224806"/>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eiryo UI" panose="020B0604030504040204" pitchFamily="50" charset="-128"/>
              </a:rPr>
              <a:t>担当者：経営層に提案</a:t>
            </a:r>
            <a:endParaRPr kumimoji="1" lang="en-US" altLang="ja-JP" sz="1800" b="0"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eiryo UI" panose="020B0604030504040204" pitchFamily="50" charset="-128"/>
              </a:rPr>
              <a:t>経営層：基本</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eiryo UI" panose="020B0604030504040204" pitchFamily="50" charset="-128"/>
              </a:rPr>
              <a:t>方針の決定と指示</a:t>
            </a:r>
            <a:endPar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eiryo UI" panose="020B0604030504040204" pitchFamily="50" charset="-128"/>
            </a:endParaRPr>
          </a:p>
          <a:p>
            <a:pPr>
              <a:defRPr/>
            </a:pPr>
            <a:r>
              <a:rPr lang="ja-JP" altLang="en-US" dirty="0" smtClean="0">
                <a:solidFill>
                  <a:schemeClr val="tx1"/>
                </a:solidFill>
                <a:latin typeface="Calibri"/>
                <a:ea typeface="ＭＳ Ｐゴシック" panose="020B0600070205080204" pitchFamily="50" charset="-128"/>
                <a:cs typeface="Meiryo UI" panose="020B0604030504040204" pitchFamily="50" charset="-128"/>
              </a:rPr>
              <a:t>衛生</a:t>
            </a:r>
            <a:r>
              <a:rPr lang="ja-JP" altLang="en-US" dirty="0">
                <a:solidFill>
                  <a:schemeClr val="tx1"/>
                </a:solidFill>
                <a:latin typeface="Calibri"/>
                <a:ea typeface="ＭＳ Ｐゴシック" panose="020B0600070205080204" pitchFamily="50" charset="-128"/>
                <a:cs typeface="Meiryo UI" panose="020B0604030504040204" pitchFamily="50" charset="-128"/>
              </a:rPr>
              <a:t>委員会</a:t>
            </a:r>
            <a:r>
              <a:rPr lang="ja-JP" altLang="en-US" dirty="0" smtClean="0">
                <a:solidFill>
                  <a:schemeClr val="tx1"/>
                </a:solidFill>
                <a:latin typeface="Calibri"/>
                <a:ea typeface="ＭＳ Ｐゴシック" panose="020B0600070205080204" pitchFamily="50" charset="-128"/>
                <a:cs typeface="Meiryo UI" panose="020B0604030504040204" pitchFamily="50" charset="-128"/>
              </a:rPr>
              <a:t>：方針・集団</a:t>
            </a:r>
            <a:r>
              <a:rPr lang="ja-JP" altLang="en-US" dirty="0">
                <a:solidFill>
                  <a:schemeClr val="tx1"/>
                </a:solidFill>
                <a:latin typeface="Calibri"/>
                <a:ea typeface="ＭＳ Ｐゴシック" panose="020B0600070205080204" pitchFamily="50" charset="-128"/>
                <a:cs typeface="Meiryo UI" panose="020B0604030504040204" pitchFamily="50" charset="-128"/>
              </a:rPr>
              <a:t>分析の方法を</a:t>
            </a:r>
            <a:r>
              <a:rPr lang="ja-JP" altLang="en-US" dirty="0" smtClean="0">
                <a:solidFill>
                  <a:schemeClr val="tx1"/>
                </a:solidFill>
                <a:latin typeface="Calibri"/>
                <a:ea typeface="ＭＳ Ｐゴシック" panose="020B0600070205080204" pitchFamily="50" charset="-128"/>
                <a:cs typeface="Meiryo UI" panose="020B0604030504040204" pitchFamily="50" charset="-128"/>
              </a:rPr>
              <a:t>審議</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eiryo UI" panose="020B0604030504040204" pitchFamily="50" charset="-128"/>
            </a:endParaRPr>
          </a:p>
          <a:p>
            <a:pPr lvl="0">
              <a:defRPr/>
            </a:pPr>
            <a:r>
              <a:rPr lang="ja-JP" altLang="en-US" dirty="0">
                <a:solidFill>
                  <a:srgbClr val="C00000"/>
                </a:solidFill>
                <a:latin typeface="Calibri"/>
                <a:ea typeface="ＭＳ Ｐゴシック" panose="020B0600070205080204" pitchFamily="50" charset="-128"/>
                <a:cs typeface="Meiryo UI" panose="020B0604030504040204" pitchFamily="50" charset="-128"/>
              </a:rPr>
              <a:t>担当者：具体的な手順作成</a:t>
            </a:r>
            <a:endParaRPr kumimoji="1" lang="en-US" altLang="ja-JP" sz="1800" b="0"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eiryo UI" panose="020B0604030504040204" pitchFamily="50" charset="-128"/>
            </a:endParaRPr>
          </a:p>
        </p:txBody>
      </p:sp>
      <p:sp>
        <p:nvSpPr>
          <p:cNvPr id="2" name="タイトル 1"/>
          <p:cNvSpPr>
            <a:spLocks noGrp="1"/>
          </p:cNvSpPr>
          <p:nvPr>
            <p:ph type="title"/>
          </p:nvPr>
        </p:nvSpPr>
        <p:spPr>
          <a:xfrm>
            <a:off x="257577" y="73499"/>
            <a:ext cx="8648755" cy="634082"/>
          </a:xfrm>
        </p:spPr>
        <p:txBody>
          <a:bodyPr>
            <a:noAutofit/>
          </a:bodyPr>
          <a:lstStyle/>
          <a:p>
            <a:r>
              <a:rPr lang="en-US" altLang="ja-JP" sz="2800" dirty="0">
                <a:latin typeface="+mn-lt"/>
                <a:ea typeface="+mn-ea"/>
              </a:rPr>
              <a:t>2</a:t>
            </a:r>
            <a:r>
              <a:rPr lang="ja-JP" altLang="en-US" sz="2800" dirty="0">
                <a:latin typeface="+mn-lt"/>
                <a:ea typeface="+mn-ea"/>
              </a:rPr>
              <a:t>　管理監督者主導型の職場環境改善の流れ</a:t>
            </a:r>
            <a:r>
              <a:rPr lang="ja-JP" altLang="en-US" sz="1800" dirty="0"/>
              <a:t>（</a:t>
            </a:r>
            <a:r>
              <a:rPr lang="en-US" altLang="ja-JP" sz="1800" dirty="0"/>
              <a:t>22</a:t>
            </a:r>
            <a:r>
              <a:rPr lang="ja-JP" altLang="en-US" sz="1800" dirty="0"/>
              <a:t>ページ）</a:t>
            </a:r>
            <a:endParaRPr kumimoji="1" lang="ja-JP" altLang="en-US" sz="2800" dirty="0">
              <a:latin typeface="+mn-lt"/>
              <a:ea typeface="+mn-ea"/>
            </a:endParaRPr>
          </a:p>
        </p:txBody>
      </p:sp>
      <p:sp>
        <p:nvSpPr>
          <p:cNvPr id="8" name="正方形/長方形 7"/>
          <p:cNvSpPr/>
          <p:nvPr/>
        </p:nvSpPr>
        <p:spPr>
          <a:xfrm>
            <a:off x="86055" y="676119"/>
            <a:ext cx="797958" cy="1224805"/>
          </a:xfrm>
          <a:prstGeom prst="rect">
            <a:avLst/>
          </a:prstGeom>
          <a:solidFill>
            <a:schemeClr val="tx1"/>
          </a:solidFill>
        </p:spPr>
        <p:style>
          <a:lnRef idx="0">
            <a:schemeClr val="accent3"/>
          </a:lnRef>
          <a:fillRef idx="3">
            <a:schemeClr val="accent3"/>
          </a:fillRef>
          <a:effectRef idx="3">
            <a:schemeClr val="accent3"/>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eiryo UI" panose="020B0604030504040204" pitchFamily="50" charset="-128"/>
              </a:rPr>
              <a:t>合意</a:t>
            </a: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eiryo UI" panose="020B0604030504040204" pitchFamily="50" charset="-128"/>
              </a:rPr>
              <a:t>形成</a:t>
            </a:r>
          </a:p>
        </p:txBody>
      </p:sp>
      <p:sp>
        <p:nvSpPr>
          <p:cNvPr id="14" name="正方形/長方形 13">
            <a:extLst>
              <a:ext uri="{FF2B5EF4-FFF2-40B4-BE49-F238E27FC236}">
                <a16:creationId xmlns:a16="http://schemas.microsoft.com/office/drawing/2014/main" id="{D14B1BA8-A04E-4AF5-BA52-868A3458DC77}"/>
              </a:ext>
            </a:extLst>
          </p:cNvPr>
          <p:cNvSpPr/>
          <p:nvPr/>
        </p:nvSpPr>
        <p:spPr>
          <a:xfrm>
            <a:off x="956279" y="2114965"/>
            <a:ext cx="5224422" cy="1133388"/>
          </a:xfrm>
          <a:prstGeom prst="rect">
            <a:avLst/>
          </a:prstGeom>
        </p:spPr>
        <p:style>
          <a:lnRef idx="1">
            <a:schemeClr val="accent4"/>
          </a:lnRef>
          <a:fillRef idx="2">
            <a:schemeClr val="accent4"/>
          </a:fillRef>
          <a:effectRef idx="1">
            <a:schemeClr val="accent4"/>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eiryo UI" panose="020B0604030504040204" pitchFamily="50" charset="-128"/>
              </a:rPr>
              <a:t>担当者：集団分析結果を経営層に報告</a:t>
            </a:r>
            <a:endParaRPr kumimoji="1" lang="en-US" altLang="ja-JP" sz="1800" b="0"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eiryo UI" panose="020B0604030504040204" pitchFamily="50" charset="-128"/>
              </a:rPr>
              <a:t>担当者：管理監督者への研修の実施</a:t>
            </a:r>
            <a:endParaRPr kumimoji="1" lang="en-US" altLang="ja-JP" sz="1800" b="0"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eiryo UI" panose="020B0604030504040204" pitchFamily="50" charset="-128"/>
              </a:rPr>
              <a:t>担当者：管理監督者への個別面談</a:t>
            </a:r>
            <a:endParaRPr kumimoji="1" lang="en-US" altLang="ja-JP" sz="1800" b="0"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rgbClr val="C00000"/>
                </a:solidFill>
                <a:latin typeface="Calibri"/>
                <a:ea typeface="ＭＳ Ｐゴシック" panose="020B0600070205080204" pitchFamily="50" charset="-128"/>
                <a:cs typeface="Meiryo UI" panose="020B0604030504040204" pitchFamily="50" charset="-128"/>
              </a:rPr>
              <a:t>　　　　　</a:t>
            </a:r>
            <a:r>
              <a:rPr kumimoji="1" lang="ja-JP" altLang="en-US" sz="1800" b="0"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eiryo UI" panose="020B0604030504040204" pitchFamily="50" charset="-128"/>
              </a:rPr>
              <a:t> </a:t>
            </a:r>
            <a:r>
              <a:rPr kumimoji="1" lang="en-US" altLang="ja-JP" sz="1800" b="0"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eiryo UI" panose="020B0604030504040204" pitchFamily="50" charset="-128"/>
              </a:rPr>
              <a:t>(</a:t>
            </a:r>
            <a:r>
              <a:rPr kumimoji="1" lang="ja-JP" altLang="en-US" sz="1800" b="0"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eiryo UI" panose="020B0604030504040204" pitchFamily="50" charset="-128"/>
              </a:rPr>
              <a:t>オプション</a:t>
            </a:r>
            <a:r>
              <a:rPr kumimoji="1" lang="en-US" altLang="ja-JP" sz="1800" b="0"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eiryo UI" panose="020B0604030504040204" pitchFamily="50" charset="-128"/>
              </a:rPr>
              <a:t>)</a:t>
            </a:r>
          </a:p>
        </p:txBody>
      </p:sp>
      <p:sp>
        <p:nvSpPr>
          <p:cNvPr id="15" name="正方形/長方形 14"/>
          <p:cNvSpPr/>
          <p:nvPr/>
        </p:nvSpPr>
        <p:spPr>
          <a:xfrm>
            <a:off x="86055" y="2058590"/>
            <a:ext cx="797958" cy="1240217"/>
          </a:xfrm>
          <a:prstGeom prst="rect">
            <a:avLst/>
          </a:prstGeom>
          <a:solidFill>
            <a:schemeClr val="accent2"/>
          </a:solidFill>
        </p:spPr>
        <p:style>
          <a:lnRef idx="0">
            <a:schemeClr val="accent4"/>
          </a:lnRef>
          <a:fillRef idx="3">
            <a:schemeClr val="accent4"/>
          </a:fillRef>
          <a:effectRef idx="3">
            <a:schemeClr val="accent4"/>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eiryo UI" panose="020B0604030504040204" pitchFamily="50" charset="-128"/>
              </a:rPr>
              <a:t>集団分析と</a:t>
            </a: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eiryo UI" panose="020B0604030504040204" pitchFamily="50" charset="-128"/>
              </a:rPr>
              <a:t>方針決定</a:t>
            </a:r>
          </a:p>
        </p:txBody>
      </p:sp>
      <p:sp>
        <p:nvSpPr>
          <p:cNvPr id="5" name="下矢印 4"/>
          <p:cNvSpPr/>
          <p:nvPr/>
        </p:nvSpPr>
        <p:spPr>
          <a:xfrm>
            <a:off x="1174580" y="1906666"/>
            <a:ext cx="325786" cy="212232"/>
          </a:xfrm>
          <a:prstGeom prst="downArrow">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 name="正方形/長方形 19">
            <a:extLst>
              <a:ext uri="{FF2B5EF4-FFF2-40B4-BE49-F238E27FC236}">
                <a16:creationId xmlns:a16="http://schemas.microsoft.com/office/drawing/2014/main" id="{D14B1BA8-A04E-4AF5-BA52-868A3458DC77}"/>
              </a:ext>
            </a:extLst>
          </p:cNvPr>
          <p:cNvSpPr/>
          <p:nvPr/>
        </p:nvSpPr>
        <p:spPr>
          <a:xfrm>
            <a:off x="956278" y="3539897"/>
            <a:ext cx="5055881" cy="1305396"/>
          </a:xfrm>
          <a:prstGeom prst="rect">
            <a:avLst/>
          </a:prstGeom>
        </p:spPr>
        <p:style>
          <a:lnRef idx="1">
            <a:schemeClr val="accent2"/>
          </a:lnRef>
          <a:fillRef idx="2">
            <a:schemeClr val="accent2"/>
          </a:fillRef>
          <a:effectRef idx="1">
            <a:schemeClr val="accent2"/>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eiryo UI" panose="020B0604030504040204" pitchFamily="50" charset="-128"/>
              </a:rPr>
              <a:t>管理監督者：集団分析結果を参考に、自分の</a:t>
            </a:r>
            <a:endParaRPr kumimoji="1" lang="en-US" altLang="ja-JP" sz="1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chemeClr val="tx1"/>
                </a:solidFill>
                <a:latin typeface="Calibri"/>
                <a:ea typeface="ＭＳ Ｐゴシック" panose="020B0600070205080204" pitchFamily="50" charset="-128"/>
                <a:cs typeface="Meiryo UI" panose="020B0604030504040204" pitchFamily="50" charset="-128"/>
              </a:rPr>
              <a:t>　 </a:t>
            </a:r>
            <a:r>
              <a:rPr kumimoji="1" lang="ja-JP" altLang="en-US" sz="1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eiryo UI" panose="020B0604030504040204" pitchFamily="50" charset="-128"/>
              </a:rPr>
              <a:t>部署を分析</a:t>
            </a:r>
            <a:endParaRPr kumimoji="1" lang="en-US" altLang="ja-JP" sz="1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eiryo UI" panose="020B0604030504040204" pitchFamily="50" charset="-128"/>
              </a:rPr>
              <a:t>管理監督者：計画策定</a:t>
            </a:r>
            <a:endParaRPr kumimoji="1" lang="en-US" altLang="ja-JP" sz="1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eiryo UI" panose="020B0604030504040204" pitchFamily="50" charset="-128"/>
            </a:endParaRPr>
          </a:p>
          <a:p>
            <a:pPr>
              <a:defRPr/>
            </a:pPr>
            <a:r>
              <a:rPr lang="ja-JP" altLang="en-US" dirty="0">
                <a:solidFill>
                  <a:schemeClr val="tx1"/>
                </a:solidFill>
                <a:latin typeface="Calibri"/>
                <a:ea typeface="ＭＳ Ｐゴシック" panose="020B0600070205080204" pitchFamily="50" charset="-128"/>
                <a:cs typeface="Meiryo UI" panose="020B0604030504040204" pitchFamily="50" charset="-128"/>
              </a:rPr>
              <a:t>管理監督者：実施</a:t>
            </a:r>
            <a:endParaRPr lang="en-US" altLang="ja-JP" dirty="0">
              <a:solidFill>
                <a:schemeClr val="tx1"/>
              </a:solidFill>
              <a:latin typeface="Calibri"/>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eiryo UI" panose="020B0604030504040204" pitchFamily="50" charset="-128"/>
            </a:endParaRPr>
          </a:p>
        </p:txBody>
      </p:sp>
      <p:sp>
        <p:nvSpPr>
          <p:cNvPr id="21" name="正方形/長方形 20"/>
          <p:cNvSpPr/>
          <p:nvPr/>
        </p:nvSpPr>
        <p:spPr>
          <a:xfrm>
            <a:off x="86055" y="3541713"/>
            <a:ext cx="797958" cy="1348412"/>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eiryo UI" panose="020B0604030504040204" pitchFamily="50" charset="-128"/>
              </a:rPr>
              <a:t>対策</a:t>
            </a:r>
            <a:endParaRPr kumimoji="1" lang="en-US" altLang="ja-JP"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eiryo UI" panose="020B0604030504040204" pitchFamily="50" charset="-128"/>
            </a:endParaRPr>
          </a:p>
        </p:txBody>
      </p:sp>
      <p:sp>
        <p:nvSpPr>
          <p:cNvPr id="26" name="下矢印 25"/>
          <p:cNvSpPr/>
          <p:nvPr/>
        </p:nvSpPr>
        <p:spPr>
          <a:xfrm>
            <a:off x="1174578" y="3321923"/>
            <a:ext cx="325787" cy="217973"/>
          </a:xfrm>
          <a:prstGeom prst="downArrow">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9" name="正方形/長方形 28">
            <a:extLst>
              <a:ext uri="{FF2B5EF4-FFF2-40B4-BE49-F238E27FC236}">
                <a16:creationId xmlns:a16="http://schemas.microsoft.com/office/drawing/2014/main" id="{D14B1BA8-A04E-4AF5-BA52-868A3458DC77}"/>
              </a:ext>
            </a:extLst>
          </p:cNvPr>
          <p:cNvSpPr/>
          <p:nvPr/>
        </p:nvSpPr>
        <p:spPr>
          <a:xfrm>
            <a:off x="938466" y="5123284"/>
            <a:ext cx="6369838" cy="1169567"/>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schemeClr val="tx1"/>
                </a:solidFill>
                <a:effectLst/>
                <a:uLnTx/>
                <a:uFillTx/>
                <a:latin typeface="Calibri"/>
                <a:ea typeface="ＭＳ Ｐゴシック" panose="020B0600070205080204" pitchFamily="50" charset="-128"/>
                <a:cs typeface="Meiryo UI" panose="020B0604030504040204" pitchFamily="50" charset="-128"/>
              </a:rPr>
              <a:t>管理監督者</a:t>
            </a:r>
            <a:r>
              <a:rPr kumimoji="1" lang="ja-JP" altLang="en-US" sz="1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eiryo UI" panose="020B0604030504040204" pitchFamily="50" charset="-128"/>
              </a:rPr>
              <a:t>：計画の実施状況の把握と報告</a:t>
            </a:r>
            <a:endParaRPr kumimoji="1" lang="en-US" altLang="ja-JP" sz="1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eiryo UI" panose="020B0604030504040204" pitchFamily="50" charset="-128"/>
              </a:rPr>
              <a:t>担当者：実施状況の評価、経営層への報告</a:t>
            </a:r>
            <a:endParaRPr kumimoji="1" lang="en-US" altLang="ja-JP" sz="1800" b="0"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eiryo UI" panose="020B0604030504040204" pitchFamily="50" charset="-128"/>
            </a:endParaRPr>
          </a:p>
          <a:p>
            <a:pPr lvl="0">
              <a:defRPr/>
            </a:pPr>
            <a:r>
              <a:rPr lang="ja-JP" altLang="en-US" dirty="0">
                <a:solidFill>
                  <a:schemeClr val="tx1"/>
                </a:solidFill>
                <a:latin typeface="Calibri"/>
                <a:ea typeface="ＭＳ Ｐゴシック" panose="020B0600070205080204" pitchFamily="50" charset="-128"/>
                <a:cs typeface="Meiryo UI" panose="020B0604030504040204" pitchFamily="50" charset="-128"/>
              </a:rPr>
              <a:t>経営層：結果を評価し</a:t>
            </a:r>
            <a:r>
              <a:rPr lang="ja-JP" altLang="en-US" dirty="0" smtClean="0">
                <a:solidFill>
                  <a:schemeClr val="tx1"/>
                </a:solidFill>
                <a:latin typeface="Calibri"/>
                <a:ea typeface="ＭＳ Ｐゴシック" panose="020B0600070205080204" pitchFamily="50" charset="-128"/>
                <a:cs typeface="Meiryo UI" panose="020B0604030504040204" pitchFamily="50" charset="-128"/>
              </a:rPr>
              <a:t>、次年度の方針を検討</a:t>
            </a:r>
            <a:endParaRPr lang="en-US" altLang="ja-JP" dirty="0">
              <a:solidFill>
                <a:schemeClr val="tx1"/>
              </a:solidFill>
              <a:latin typeface="Calibri"/>
              <a:ea typeface="ＭＳ Ｐゴシック" panose="020B0600070205080204" pitchFamily="50" charset="-128"/>
              <a:cs typeface="Meiryo UI" panose="020B0604030504040204" pitchFamily="50" charset="-128"/>
            </a:endParaRPr>
          </a:p>
          <a:p>
            <a:pPr lvl="0">
              <a:defRPr/>
            </a:pPr>
            <a:r>
              <a:rPr lang="ja-JP" altLang="en-US" dirty="0" smtClean="0">
                <a:solidFill>
                  <a:schemeClr val="tx1"/>
                </a:solidFill>
                <a:latin typeface="Calibri"/>
                <a:ea typeface="ＭＳ Ｐゴシック" panose="020B0600070205080204" pitchFamily="50" charset="-128"/>
                <a:cs typeface="Meiryo UI" panose="020B0604030504040204" pitchFamily="50" charset="-128"/>
              </a:rPr>
              <a:t>衛生</a:t>
            </a:r>
            <a:r>
              <a:rPr lang="ja-JP" altLang="en-US" dirty="0">
                <a:solidFill>
                  <a:schemeClr val="tx1"/>
                </a:solidFill>
                <a:latin typeface="Calibri"/>
                <a:ea typeface="ＭＳ Ｐゴシック" panose="020B0600070205080204" pitchFamily="50" charset="-128"/>
                <a:cs typeface="Meiryo UI" panose="020B0604030504040204" pitchFamily="50" charset="-128"/>
              </a:rPr>
              <a:t>委員会</a:t>
            </a:r>
            <a:r>
              <a:rPr lang="ja-JP" altLang="en-US" dirty="0" smtClean="0">
                <a:solidFill>
                  <a:schemeClr val="tx1"/>
                </a:solidFill>
                <a:latin typeface="Calibri"/>
                <a:ea typeface="ＭＳ Ｐゴシック" panose="020B0600070205080204" pitchFamily="50" charset="-128"/>
                <a:cs typeface="Meiryo UI" panose="020B0604030504040204" pitchFamily="50" charset="-128"/>
              </a:rPr>
              <a:t>：次年度方針</a:t>
            </a:r>
            <a:r>
              <a:rPr lang="ja-JP" altLang="en-US" dirty="0">
                <a:solidFill>
                  <a:schemeClr val="tx1"/>
                </a:solidFill>
                <a:latin typeface="Calibri"/>
                <a:ea typeface="ＭＳ Ｐゴシック" panose="020B0600070205080204" pitchFamily="50" charset="-128"/>
                <a:cs typeface="Meiryo UI" panose="020B0604030504040204" pitchFamily="50" charset="-128"/>
              </a:rPr>
              <a:t>を</a:t>
            </a:r>
            <a:r>
              <a:rPr lang="ja-JP" altLang="en-US" dirty="0" smtClean="0">
                <a:solidFill>
                  <a:schemeClr val="tx1"/>
                </a:solidFill>
                <a:latin typeface="Calibri"/>
                <a:ea typeface="ＭＳ Ｐゴシック" panose="020B0600070205080204" pitchFamily="50" charset="-128"/>
                <a:cs typeface="Meiryo UI" panose="020B0604030504040204" pitchFamily="50" charset="-128"/>
              </a:rPr>
              <a:t>審議</a:t>
            </a:r>
            <a:endParaRPr lang="en-US" altLang="ja-JP" dirty="0">
              <a:solidFill>
                <a:schemeClr val="tx1"/>
              </a:solidFill>
              <a:latin typeface="Calibri"/>
              <a:ea typeface="ＭＳ Ｐゴシック" panose="020B0600070205080204" pitchFamily="50" charset="-128"/>
              <a:cs typeface="Meiryo UI" panose="020B0604030504040204" pitchFamily="50" charset="-128"/>
            </a:endParaRPr>
          </a:p>
        </p:txBody>
      </p:sp>
      <p:sp>
        <p:nvSpPr>
          <p:cNvPr id="30" name="正方形/長方形 29"/>
          <p:cNvSpPr/>
          <p:nvPr/>
        </p:nvSpPr>
        <p:spPr>
          <a:xfrm>
            <a:off x="91927" y="5123284"/>
            <a:ext cx="792086" cy="1169568"/>
          </a:xfrm>
          <a:prstGeom prst="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eiryo UI" panose="020B0604030504040204" pitchFamily="50" charset="-128"/>
              </a:rPr>
              <a:t>評価と</a:t>
            </a: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eiryo UI" panose="020B0604030504040204" pitchFamily="50" charset="-128"/>
              </a:rPr>
              <a:t>改善</a:t>
            </a:r>
          </a:p>
        </p:txBody>
      </p:sp>
      <p:sp>
        <p:nvSpPr>
          <p:cNvPr id="31" name="下矢印 25">
            <a:extLst>
              <a:ext uri="{FF2B5EF4-FFF2-40B4-BE49-F238E27FC236}">
                <a16:creationId xmlns:a16="http://schemas.microsoft.com/office/drawing/2014/main" id="{6E7C70C1-5016-450C-9444-DF57EC722921}"/>
              </a:ext>
            </a:extLst>
          </p:cNvPr>
          <p:cNvSpPr/>
          <p:nvPr/>
        </p:nvSpPr>
        <p:spPr>
          <a:xfrm>
            <a:off x="1202316" y="4824273"/>
            <a:ext cx="319069" cy="357166"/>
          </a:xfrm>
          <a:prstGeom prst="downArrow">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4" name="Picture 2" descr="è©±ãåãäººéã®ã¤ã©ã¹ãï¼ç·æ§ä¼ç¤¾å¡ï¼">
            <a:extLst>
              <a:ext uri="{FF2B5EF4-FFF2-40B4-BE49-F238E27FC236}">
                <a16:creationId xmlns:a16="http://schemas.microsoft.com/office/drawing/2014/main" id="{1CDC96A7-8D47-49E0-93EF-AE2D3A5B8D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8683" y="5022935"/>
            <a:ext cx="1120434" cy="1033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èª¬æä¼ã»ã»ããã¼ã®ã¤ã©ã¹ãï¼å¥³æ§ï¼">
            <a:extLst>
              <a:ext uri="{FF2B5EF4-FFF2-40B4-BE49-F238E27FC236}">
                <a16:creationId xmlns:a16="http://schemas.microsoft.com/office/drawing/2014/main" id="{462C9617-4166-4A81-A6C8-4A3B8C8E0B0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9711" y="1264760"/>
            <a:ext cx="1598379" cy="1559308"/>
          </a:xfrm>
          <a:prstGeom prst="rect">
            <a:avLst/>
          </a:prstGeom>
          <a:noFill/>
          <a:extLst>
            <a:ext uri="{909E8E84-426E-40DD-AFC4-6F175D3DCCD1}">
              <a14:hiddenFill xmlns:a14="http://schemas.microsoft.com/office/drawing/2010/main">
                <a:solidFill>
                  <a:srgbClr val="FFFFFF"/>
                </a:solidFill>
              </a14:hiddenFill>
            </a:ext>
          </a:extLst>
        </p:spPr>
      </p:pic>
      <p:sp>
        <p:nvSpPr>
          <p:cNvPr id="37" name="円形吹き出し 18">
            <a:extLst>
              <a:ext uri="{FF2B5EF4-FFF2-40B4-BE49-F238E27FC236}">
                <a16:creationId xmlns:a16="http://schemas.microsoft.com/office/drawing/2014/main" id="{37BFE067-5EB3-4916-82C4-53768D18611B}"/>
              </a:ext>
            </a:extLst>
          </p:cNvPr>
          <p:cNvSpPr/>
          <p:nvPr/>
        </p:nvSpPr>
        <p:spPr>
          <a:xfrm>
            <a:off x="4935916" y="2055151"/>
            <a:ext cx="3736663" cy="1100059"/>
          </a:xfrm>
          <a:prstGeom prst="wedgeEllipseCallout">
            <a:avLst>
              <a:gd name="adj1" fmla="val 43736"/>
              <a:gd name="adj2" fmla="val -3927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今回のストレスチェックの結果を利用して、各部署で職場環境を進めていただきたいと思います。</a:t>
            </a:r>
            <a:endPar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結果の見方については・・・</a:t>
            </a:r>
            <a:endPar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1028" name="Picture 4" descr="å°ã£ãé¡ã§åãä¼ç¤¾å¡ã®ã¤ã©ã¹ãï¼ç·æ§ï¼">
            <a:extLst>
              <a:ext uri="{FF2B5EF4-FFF2-40B4-BE49-F238E27FC236}">
                <a16:creationId xmlns:a16="http://schemas.microsoft.com/office/drawing/2014/main" id="{B7F84F53-9D3A-490B-A155-65A52000FCD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99281" y="3943397"/>
            <a:ext cx="1043259" cy="1043259"/>
          </a:xfrm>
          <a:prstGeom prst="rect">
            <a:avLst/>
          </a:prstGeom>
          <a:noFill/>
          <a:extLst>
            <a:ext uri="{909E8E84-426E-40DD-AFC4-6F175D3DCCD1}">
              <a14:hiddenFill xmlns:a14="http://schemas.microsoft.com/office/drawing/2010/main">
                <a:solidFill>
                  <a:srgbClr val="FFFFFF"/>
                </a:solidFill>
              </a14:hiddenFill>
            </a:ext>
          </a:extLst>
        </p:spPr>
      </p:pic>
      <p:sp>
        <p:nvSpPr>
          <p:cNvPr id="19" name="円形吹き出し 15">
            <a:extLst>
              <a:ext uri="{FF2B5EF4-FFF2-40B4-BE49-F238E27FC236}">
                <a16:creationId xmlns:a16="http://schemas.microsoft.com/office/drawing/2014/main" id="{51A328AC-A452-4268-A34C-81E436576A91}"/>
              </a:ext>
            </a:extLst>
          </p:cNvPr>
          <p:cNvSpPr/>
          <p:nvPr/>
        </p:nvSpPr>
        <p:spPr>
          <a:xfrm>
            <a:off x="5979770" y="3497569"/>
            <a:ext cx="3067167" cy="1443599"/>
          </a:xfrm>
          <a:prstGeom prst="wedgeEllipseCallout">
            <a:avLst>
              <a:gd name="adj1" fmla="val -56502"/>
              <a:gd name="adj2" fmla="val -21288"/>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うちの部署の結果は</a:t>
            </a:r>
            <a:endPar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同僚のサポートが平均値より低いみたいだ。部下に聞いてもお互いあまり話をしていないようだし、何かできないかな。</a:t>
            </a:r>
            <a:endPar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2" name="円形吹き出し 34">
            <a:extLst>
              <a:ext uri="{FF2B5EF4-FFF2-40B4-BE49-F238E27FC236}">
                <a16:creationId xmlns:a16="http://schemas.microsoft.com/office/drawing/2014/main" id="{9DDF435B-CC12-4E70-A1A4-F5F471656F5F}"/>
              </a:ext>
            </a:extLst>
          </p:cNvPr>
          <p:cNvSpPr/>
          <p:nvPr/>
        </p:nvSpPr>
        <p:spPr>
          <a:xfrm>
            <a:off x="5079169" y="5737118"/>
            <a:ext cx="3917662" cy="1033599"/>
          </a:xfrm>
          <a:prstGeom prst="wedgeEllipseCallout">
            <a:avLst>
              <a:gd name="adj1" fmla="val 35512"/>
              <a:gd name="adj2" fmla="val -5424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部署のメンバーを集めて最近の情報を共有するランチ会を開いたら、とても好評だったよ。継続してやってみようかな。</a:t>
            </a:r>
            <a:endPar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23" name="Picture 2" descr="自己アピールのイラスト（男性）">
            <a:extLst>
              <a:ext uri="{FF2B5EF4-FFF2-40B4-BE49-F238E27FC236}">
                <a16:creationId xmlns:a16="http://schemas.microsoft.com/office/drawing/2014/main" id="{23762CAD-424D-4133-BF0E-0C673770DF1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81954" y="602549"/>
            <a:ext cx="668402" cy="668402"/>
          </a:xfrm>
          <a:prstGeom prst="rect">
            <a:avLst/>
          </a:prstGeom>
          <a:noFill/>
          <a:extLst>
            <a:ext uri="{909E8E84-426E-40DD-AFC4-6F175D3DCCD1}">
              <a14:hiddenFill xmlns:a14="http://schemas.microsoft.com/office/drawing/2010/main">
                <a:solidFill>
                  <a:srgbClr val="FFFFFF"/>
                </a:solidFill>
              </a14:hiddenFill>
            </a:ext>
          </a:extLst>
        </p:spPr>
      </p:pic>
      <p:sp>
        <p:nvSpPr>
          <p:cNvPr id="24" name="円形吹き出し 5">
            <a:extLst>
              <a:ext uri="{FF2B5EF4-FFF2-40B4-BE49-F238E27FC236}">
                <a16:creationId xmlns:a16="http://schemas.microsoft.com/office/drawing/2014/main" id="{800BC955-42BB-4F6E-B62D-F2618B8408E9}"/>
              </a:ext>
            </a:extLst>
          </p:cNvPr>
          <p:cNvSpPr/>
          <p:nvPr/>
        </p:nvSpPr>
        <p:spPr>
          <a:xfrm>
            <a:off x="5343886" y="664712"/>
            <a:ext cx="2788869" cy="740711"/>
          </a:xfrm>
          <a:prstGeom prst="wedgeEllipseCallout">
            <a:avLst>
              <a:gd name="adj1" fmla="val -51373"/>
              <a:gd name="adj2" fmla="val -79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せっかく集まった</a:t>
            </a:r>
            <a:endPar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ストレスチェックデータを</a:t>
            </a:r>
            <a:endPar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活用しましょう！</a:t>
            </a:r>
          </a:p>
        </p:txBody>
      </p:sp>
      <p:sp>
        <p:nvSpPr>
          <p:cNvPr id="3" name="フッター プレースホルダー 2"/>
          <p:cNvSpPr>
            <a:spLocks noGrp="1"/>
          </p:cNvSpPr>
          <p:nvPr>
            <p:ph type="ftr" sz="quarter" idx="11"/>
          </p:nvPr>
        </p:nvSpPr>
        <p:spPr/>
        <p:txBody>
          <a:bodyPr/>
          <a:lstStyle/>
          <a:p>
            <a:r>
              <a:rPr kumimoji="1" lang="en-US" altLang="ja-JP" smtClean="0"/>
              <a:t>12</a:t>
            </a:r>
            <a:endParaRPr kumimoji="1" lang="ja-JP" altLang="en-US"/>
          </a:p>
        </p:txBody>
      </p:sp>
    </p:spTree>
    <p:extLst>
      <p:ext uri="{BB962C8B-B14F-4D97-AF65-F5344CB8AC3E}">
        <p14:creationId xmlns:p14="http://schemas.microsoft.com/office/powerpoint/2010/main" val="34464301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D14B1BA8-A04E-4AF5-BA52-868A3458DC77}"/>
              </a:ext>
            </a:extLst>
          </p:cNvPr>
          <p:cNvSpPr/>
          <p:nvPr/>
        </p:nvSpPr>
        <p:spPr>
          <a:xfrm>
            <a:off x="938466" y="676119"/>
            <a:ext cx="5865782" cy="1414131"/>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eiryo UI" panose="020B0604030504040204" pitchFamily="50" charset="-128"/>
              </a:rPr>
              <a:t>担当者：経営層に提案</a:t>
            </a:r>
            <a:endParaRPr kumimoji="1" lang="en-US" altLang="ja-JP" sz="1800" b="0"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eiryo UI" panose="020B0604030504040204" pitchFamily="50" charset="-128"/>
              </a:rPr>
              <a:t>経営層：方針の決定</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eiryo UI" panose="020B0604030504040204" pitchFamily="50" charset="-128"/>
            </a:endParaRPr>
          </a:p>
          <a:p>
            <a:pPr>
              <a:defRPr/>
            </a:pPr>
            <a:r>
              <a:rPr lang="ja-JP" altLang="en-US" dirty="0">
                <a:solidFill>
                  <a:schemeClr val="tx1"/>
                </a:solidFill>
                <a:latin typeface="Calibri"/>
                <a:ea typeface="ＭＳ Ｐゴシック" panose="020B0600070205080204" pitchFamily="50" charset="-128"/>
                <a:cs typeface="Meiryo UI" panose="020B0604030504040204" pitchFamily="50" charset="-128"/>
              </a:rPr>
              <a:t>（衛生委員会：方針・集団分析の方法を審議）</a:t>
            </a:r>
            <a:endParaRPr lang="en-US" altLang="ja-JP" dirty="0">
              <a:solidFill>
                <a:prstClr val="black"/>
              </a:solidFill>
              <a:latin typeface="Calibri"/>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srgbClr val="C00000"/>
                </a:solidFill>
                <a:effectLst/>
                <a:uLnTx/>
                <a:uFillTx/>
                <a:latin typeface="Calibri"/>
                <a:ea typeface="ＭＳ Ｐゴシック" panose="020B0600070205080204" pitchFamily="50" charset="-128"/>
                <a:cs typeface="Meiryo UI" panose="020B0604030504040204" pitchFamily="50" charset="-128"/>
              </a:rPr>
              <a:t>担当者</a:t>
            </a:r>
            <a:r>
              <a:rPr kumimoji="1" lang="ja-JP" altLang="en-US" sz="1800" b="0"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eiryo UI" panose="020B0604030504040204" pitchFamily="50" charset="-128"/>
              </a:rPr>
              <a:t>：部署の選定、取り組み推進者（ファシリテーター）</a:t>
            </a:r>
            <a:endParaRPr kumimoji="1" lang="en-US" altLang="ja-JP" sz="1800" b="0"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rgbClr val="C00000"/>
                </a:solidFill>
                <a:latin typeface="Calibri"/>
                <a:ea typeface="ＭＳ Ｐゴシック" panose="020B0600070205080204" pitchFamily="50" charset="-128"/>
                <a:cs typeface="Meiryo UI" panose="020B0604030504040204" pitchFamily="50" charset="-128"/>
              </a:rPr>
              <a:t>　</a:t>
            </a:r>
            <a:r>
              <a:rPr kumimoji="1" lang="ja-JP" altLang="en-US" sz="1800" b="0"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eiryo UI" panose="020B0604030504040204" pitchFamily="50" charset="-128"/>
              </a:rPr>
              <a:t>の研修、管理監督者への説明会</a:t>
            </a:r>
            <a:endParaRPr kumimoji="1" lang="en-US" altLang="ja-JP" sz="1800" b="0"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eiryo UI" panose="020B0604030504040204" pitchFamily="50" charset="-128"/>
            </a:endParaRPr>
          </a:p>
        </p:txBody>
      </p:sp>
      <p:sp>
        <p:nvSpPr>
          <p:cNvPr id="2" name="タイトル 1"/>
          <p:cNvSpPr>
            <a:spLocks noGrp="1"/>
          </p:cNvSpPr>
          <p:nvPr>
            <p:ph type="title"/>
          </p:nvPr>
        </p:nvSpPr>
        <p:spPr>
          <a:xfrm>
            <a:off x="457200" y="73499"/>
            <a:ext cx="8229600" cy="634082"/>
          </a:xfrm>
        </p:spPr>
        <p:txBody>
          <a:bodyPr>
            <a:noAutofit/>
          </a:bodyPr>
          <a:lstStyle/>
          <a:p>
            <a:r>
              <a:rPr lang="en-US" altLang="ja-JP" sz="2800" dirty="0">
                <a:latin typeface="+mn-lt"/>
                <a:ea typeface="+mn-ea"/>
              </a:rPr>
              <a:t>3</a:t>
            </a:r>
            <a:r>
              <a:rPr lang="ja-JP" altLang="en-US" sz="2800" dirty="0">
                <a:latin typeface="+mn-lt"/>
                <a:ea typeface="+mn-ea"/>
              </a:rPr>
              <a:t>　従業員参加型職場環境改善の流れ</a:t>
            </a:r>
            <a:r>
              <a:rPr lang="ja-JP" altLang="en-US" sz="2000" dirty="0"/>
              <a:t>（</a:t>
            </a:r>
            <a:r>
              <a:rPr lang="en-US" altLang="ja-JP" sz="2000" dirty="0"/>
              <a:t>23</a:t>
            </a:r>
            <a:r>
              <a:rPr lang="ja-JP" altLang="en-US" sz="2000" dirty="0"/>
              <a:t>ページ）</a:t>
            </a:r>
            <a:endParaRPr kumimoji="1" lang="ja-JP" altLang="en-US" sz="2800" dirty="0">
              <a:latin typeface="+mn-lt"/>
              <a:ea typeface="+mn-ea"/>
            </a:endParaRPr>
          </a:p>
        </p:txBody>
      </p:sp>
      <p:sp>
        <p:nvSpPr>
          <p:cNvPr id="8" name="正方形/長方形 7"/>
          <p:cNvSpPr/>
          <p:nvPr/>
        </p:nvSpPr>
        <p:spPr>
          <a:xfrm>
            <a:off x="86055" y="676120"/>
            <a:ext cx="797958" cy="1414130"/>
          </a:xfrm>
          <a:prstGeom prst="rect">
            <a:avLst/>
          </a:prstGeom>
          <a:solidFill>
            <a:schemeClr val="tx1"/>
          </a:solidFill>
        </p:spPr>
        <p:style>
          <a:lnRef idx="0">
            <a:schemeClr val="accent3"/>
          </a:lnRef>
          <a:fillRef idx="3">
            <a:schemeClr val="accent3"/>
          </a:fillRef>
          <a:effectRef idx="3">
            <a:schemeClr val="accent3"/>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eiryo UI" panose="020B0604030504040204" pitchFamily="50" charset="-128"/>
              </a:rPr>
              <a:t>合意形成</a:t>
            </a:r>
          </a:p>
        </p:txBody>
      </p:sp>
      <p:sp>
        <p:nvSpPr>
          <p:cNvPr id="14" name="正方形/長方形 13">
            <a:extLst>
              <a:ext uri="{FF2B5EF4-FFF2-40B4-BE49-F238E27FC236}">
                <a16:creationId xmlns:a16="http://schemas.microsoft.com/office/drawing/2014/main" id="{D14B1BA8-A04E-4AF5-BA52-868A3458DC77}"/>
              </a:ext>
            </a:extLst>
          </p:cNvPr>
          <p:cNvSpPr/>
          <p:nvPr/>
        </p:nvSpPr>
        <p:spPr>
          <a:xfrm>
            <a:off x="956279" y="2320862"/>
            <a:ext cx="4407809" cy="676970"/>
          </a:xfrm>
          <a:prstGeom prst="rect">
            <a:avLst/>
          </a:prstGeom>
        </p:spPr>
        <p:style>
          <a:lnRef idx="1">
            <a:schemeClr val="accent4"/>
          </a:lnRef>
          <a:fillRef idx="2">
            <a:schemeClr val="accent4"/>
          </a:fillRef>
          <a:effectRef idx="1">
            <a:schemeClr val="accent4"/>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eiryo UI" panose="020B0604030504040204" pitchFamily="50" charset="-128"/>
              </a:rPr>
              <a:t>担当者：集団分析結果を経営層・管理監督</a:t>
            </a:r>
            <a:endParaRPr kumimoji="1" lang="en-US" altLang="ja-JP" sz="1800" b="0"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solidFill>
                  <a:srgbClr val="C00000"/>
                </a:solidFill>
                <a:latin typeface="Calibri"/>
                <a:ea typeface="ＭＳ Ｐゴシック" panose="020B0600070205080204" pitchFamily="50" charset="-128"/>
                <a:cs typeface="Meiryo UI" panose="020B0604030504040204" pitchFamily="50" charset="-128"/>
              </a:rPr>
              <a:t>   </a:t>
            </a:r>
            <a:r>
              <a:rPr kumimoji="1" lang="ja-JP" altLang="en-US" sz="1800" b="0"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eiryo UI" panose="020B0604030504040204" pitchFamily="50" charset="-128"/>
              </a:rPr>
              <a:t>者に報告</a:t>
            </a:r>
            <a:endParaRPr kumimoji="1" lang="en-US" altLang="ja-JP" sz="1800" b="0"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eiryo UI" panose="020B0604030504040204" pitchFamily="50" charset="-128"/>
            </a:endParaRPr>
          </a:p>
        </p:txBody>
      </p:sp>
      <p:sp>
        <p:nvSpPr>
          <p:cNvPr id="15" name="正方形/長方形 14"/>
          <p:cNvSpPr/>
          <p:nvPr/>
        </p:nvSpPr>
        <p:spPr>
          <a:xfrm>
            <a:off x="91927" y="2320862"/>
            <a:ext cx="792086" cy="676970"/>
          </a:xfrm>
          <a:prstGeom prst="rect">
            <a:avLst/>
          </a:prstGeom>
          <a:solidFill>
            <a:schemeClr val="accent2"/>
          </a:solidFill>
        </p:spPr>
        <p:style>
          <a:lnRef idx="0">
            <a:schemeClr val="accent4"/>
          </a:lnRef>
          <a:fillRef idx="3">
            <a:schemeClr val="accent4"/>
          </a:fillRef>
          <a:effectRef idx="3">
            <a:schemeClr val="accent4"/>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eiryo UI" panose="020B0604030504040204" pitchFamily="50" charset="-128"/>
              </a:rPr>
              <a:t>集団分析</a:t>
            </a: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eiryo UI" panose="020B0604030504040204" pitchFamily="50" charset="-128"/>
            </a:endParaRPr>
          </a:p>
        </p:txBody>
      </p:sp>
      <p:sp>
        <p:nvSpPr>
          <p:cNvPr id="5" name="下矢印 4"/>
          <p:cNvSpPr/>
          <p:nvPr/>
        </p:nvSpPr>
        <p:spPr>
          <a:xfrm>
            <a:off x="1000747" y="2073791"/>
            <a:ext cx="325787" cy="239763"/>
          </a:xfrm>
          <a:prstGeom prst="downArrow">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 name="正方形/長方形 19">
            <a:extLst>
              <a:ext uri="{FF2B5EF4-FFF2-40B4-BE49-F238E27FC236}">
                <a16:creationId xmlns:a16="http://schemas.microsoft.com/office/drawing/2014/main" id="{D14B1BA8-A04E-4AF5-BA52-868A3458DC77}"/>
              </a:ext>
            </a:extLst>
          </p:cNvPr>
          <p:cNvSpPr/>
          <p:nvPr/>
        </p:nvSpPr>
        <p:spPr>
          <a:xfrm>
            <a:off x="956278" y="3222268"/>
            <a:ext cx="5037692" cy="2169214"/>
          </a:xfrm>
          <a:prstGeom prst="rect">
            <a:avLst/>
          </a:prstGeom>
        </p:spPr>
        <p:style>
          <a:lnRef idx="1">
            <a:schemeClr val="accent2"/>
          </a:lnRef>
          <a:fillRef idx="2">
            <a:schemeClr val="accent2"/>
          </a:fillRef>
          <a:effectRef idx="1">
            <a:schemeClr val="accent2"/>
          </a:effectRef>
          <a:fontRef idx="minor">
            <a:schemeClr val="dk1"/>
          </a:fontRef>
        </p:style>
        <p:txBody>
          <a:bodyPr rtlCol="0" anchor="t"/>
          <a:lstStyle/>
          <a:p>
            <a:pPr lvl="0">
              <a:defRPr/>
            </a:pPr>
            <a:r>
              <a:rPr lang="ja-JP" altLang="en-US" dirty="0">
                <a:solidFill>
                  <a:schemeClr val="tx1"/>
                </a:solidFill>
                <a:latin typeface="Calibri"/>
                <a:ea typeface="ＭＳ Ｐゴシック" panose="020B0600070205080204" pitchFamily="50" charset="-128"/>
                <a:cs typeface="Meiryo UI" panose="020B0604030504040204" pitchFamily="50" charset="-128"/>
              </a:rPr>
              <a:t>管理監督者：職場環境改善について話し合う小集団討議の場を設けます</a:t>
            </a:r>
            <a:endParaRPr lang="en-US" altLang="ja-JP" dirty="0">
              <a:solidFill>
                <a:schemeClr val="tx1"/>
              </a:solidFill>
              <a:latin typeface="Calibri"/>
              <a:ea typeface="ＭＳ Ｐゴシック" panose="020B0600070205080204" pitchFamily="50" charset="-128"/>
              <a:cs typeface="Meiryo UI" panose="020B0604030504040204" pitchFamily="50" charset="-128"/>
            </a:endParaRPr>
          </a:p>
          <a:p>
            <a:pPr lvl="0">
              <a:defRPr/>
            </a:pPr>
            <a:r>
              <a:rPr lang="ja-JP" altLang="en-US" sz="1400" dirty="0">
                <a:solidFill>
                  <a:schemeClr val="tx1"/>
                </a:solidFill>
                <a:latin typeface="Calibri"/>
                <a:ea typeface="ＭＳ Ｐゴシック" panose="020B0600070205080204" pitchFamily="50" charset="-128"/>
                <a:cs typeface="Meiryo UI" panose="020B0604030504040204" pitchFamily="50" charset="-128"/>
              </a:rPr>
              <a:t>　　</a:t>
            </a:r>
            <a:r>
              <a:rPr lang="ja-JP" altLang="en-US" sz="1400" dirty="0">
                <a:solidFill>
                  <a:srgbClr val="C00000"/>
                </a:solidFill>
                <a:latin typeface="Calibri"/>
                <a:ea typeface="ＭＳ Ｐゴシック" panose="020B0600070205080204" pitchFamily="50" charset="-128"/>
                <a:cs typeface="Meiryo UI" panose="020B0604030504040204" pitchFamily="50" charset="-128"/>
              </a:rPr>
              <a:t>担当者：ファシリテーターとして参加することもありま</a:t>
            </a:r>
            <a:r>
              <a:rPr lang="ja-JP" altLang="en-US" sz="1400" dirty="0">
                <a:solidFill>
                  <a:schemeClr val="tx1"/>
                </a:solidFill>
                <a:latin typeface="Calibri"/>
                <a:ea typeface="ＭＳ Ｐゴシック" panose="020B0600070205080204" pitchFamily="50" charset="-128"/>
                <a:cs typeface="Meiryo UI" panose="020B0604030504040204" pitchFamily="50" charset="-128"/>
              </a:rPr>
              <a:t>す</a:t>
            </a:r>
            <a:endParaRPr lang="en-US" altLang="ja-JP" sz="1400" dirty="0">
              <a:solidFill>
                <a:schemeClr val="tx1"/>
              </a:solidFill>
              <a:latin typeface="Calibri"/>
              <a:ea typeface="ＭＳ Ｐゴシック" panose="020B0600070205080204" pitchFamily="50" charset="-128"/>
              <a:cs typeface="Meiryo UI" panose="020B0604030504040204" pitchFamily="50" charset="-128"/>
            </a:endParaRPr>
          </a:p>
          <a:p>
            <a:pPr lvl="0">
              <a:defRPr/>
            </a:pPr>
            <a:r>
              <a:rPr lang="ja-JP" altLang="en-US" dirty="0">
                <a:solidFill>
                  <a:schemeClr val="tx1"/>
                </a:solidFill>
                <a:latin typeface="Calibri"/>
                <a:ea typeface="ＭＳ Ｐゴシック" panose="020B0600070205080204" pitchFamily="50" charset="-128"/>
                <a:cs typeface="Meiryo UI" panose="020B0604030504040204" pitchFamily="50" charset="-128"/>
              </a:rPr>
              <a:t>従業員：小集団討議で改善方法について意見交換</a:t>
            </a:r>
            <a:endParaRPr kumimoji="1" lang="en-US" altLang="ja-JP" sz="1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eiryo UI" panose="020B0604030504040204" pitchFamily="50" charset="-128"/>
            </a:endParaRPr>
          </a:p>
          <a:p>
            <a:pPr lvl="0">
              <a:defRPr/>
            </a:pPr>
            <a:r>
              <a:rPr lang="ja-JP" altLang="en-US" dirty="0">
                <a:solidFill>
                  <a:schemeClr val="tx1"/>
                </a:solidFill>
                <a:latin typeface="Calibri"/>
                <a:ea typeface="ＭＳ Ｐゴシック" panose="020B0600070205080204" pitchFamily="50" charset="-128"/>
                <a:cs typeface="Meiryo UI" panose="020B0604030504040204" pitchFamily="50" charset="-128"/>
              </a:rPr>
              <a:t>管理監督者：計画を決定し、実施を指示</a:t>
            </a:r>
            <a:endParaRPr kumimoji="1" lang="en-US" altLang="ja-JP" sz="1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eiryo UI" panose="020B0604030504040204" pitchFamily="50" charset="-128"/>
            </a:endParaRPr>
          </a:p>
          <a:p>
            <a:pPr lvl="0">
              <a:defRPr/>
            </a:pPr>
            <a:r>
              <a:rPr lang="ja-JP" altLang="en-US" sz="1400" dirty="0">
                <a:solidFill>
                  <a:schemeClr val="tx1"/>
                </a:solidFill>
                <a:latin typeface="Calibri"/>
                <a:ea typeface="ＭＳ Ｐゴシック" panose="020B0600070205080204" pitchFamily="50" charset="-128"/>
                <a:cs typeface="Meiryo UI" panose="020B0604030504040204" pitchFamily="50" charset="-128"/>
              </a:rPr>
              <a:t>　　</a:t>
            </a:r>
            <a:r>
              <a:rPr lang="ja-JP" altLang="en-US" sz="1400" dirty="0">
                <a:solidFill>
                  <a:srgbClr val="C00000"/>
                </a:solidFill>
                <a:latin typeface="Calibri"/>
                <a:ea typeface="ＭＳ Ｐゴシック" panose="020B0600070205080204" pitchFamily="50" charset="-128"/>
                <a:cs typeface="Meiryo UI" panose="020B0604030504040204" pitchFamily="50" charset="-128"/>
              </a:rPr>
              <a:t>担当者：取り組みを支援、中間報告会設けることも</a:t>
            </a:r>
            <a:endParaRPr lang="en-US" altLang="ja-JP" sz="1400" dirty="0">
              <a:solidFill>
                <a:srgbClr val="C00000"/>
              </a:solidFill>
              <a:latin typeface="Calibri"/>
              <a:ea typeface="ＭＳ Ｐゴシック" panose="020B0600070205080204" pitchFamily="50" charset="-128"/>
              <a:cs typeface="Meiryo UI" panose="020B0604030504040204" pitchFamily="50" charset="-128"/>
            </a:endParaRPr>
          </a:p>
          <a:p>
            <a:pPr lvl="0">
              <a:defRPr/>
            </a:pPr>
            <a:r>
              <a:rPr lang="ja-JP" altLang="en-US" dirty="0">
                <a:solidFill>
                  <a:schemeClr val="tx1"/>
                </a:solidFill>
                <a:latin typeface="Calibri"/>
                <a:ea typeface="ＭＳ Ｐゴシック" panose="020B0600070205080204" pitchFamily="50" charset="-128"/>
                <a:cs typeface="Meiryo UI" panose="020B0604030504040204" pitchFamily="50" charset="-128"/>
              </a:rPr>
              <a:t>従業員と管理監督者：計画を実施、実施状況を</a:t>
            </a:r>
            <a:endParaRPr lang="en-US" altLang="ja-JP" dirty="0">
              <a:solidFill>
                <a:schemeClr val="tx1"/>
              </a:solidFill>
              <a:latin typeface="Calibri"/>
              <a:ea typeface="ＭＳ Ｐゴシック" panose="020B0600070205080204" pitchFamily="50" charset="-128"/>
              <a:cs typeface="Meiryo UI" panose="020B0604030504040204" pitchFamily="50" charset="-128"/>
            </a:endParaRPr>
          </a:p>
          <a:p>
            <a:pPr lvl="0">
              <a:defRPr/>
            </a:pPr>
            <a:r>
              <a:rPr lang="ja-JP" altLang="en-US" dirty="0">
                <a:solidFill>
                  <a:schemeClr val="tx1"/>
                </a:solidFill>
                <a:latin typeface="Calibri"/>
                <a:ea typeface="ＭＳ Ｐゴシック" panose="020B0600070205080204" pitchFamily="50" charset="-128"/>
                <a:cs typeface="Meiryo UI" panose="020B0604030504040204" pitchFamily="50" charset="-128"/>
              </a:rPr>
              <a:t>　　把握し報告</a:t>
            </a:r>
            <a:endParaRPr lang="en-US" altLang="ja-JP" dirty="0">
              <a:solidFill>
                <a:schemeClr val="tx1"/>
              </a:solidFill>
              <a:latin typeface="Calibri"/>
              <a:ea typeface="ＭＳ Ｐゴシック" panose="020B0600070205080204" pitchFamily="50" charset="-128"/>
              <a:cs typeface="Meiryo UI" panose="020B0604030504040204" pitchFamily="50" charset="-128"/>
            </a:endParaRPr>
          </a:p>
          <a:p>
            <a:pPr lvl="0">
              <a:defRPr/>
            </a:pPr>
            <a:endParaRPr lang="en-US" altLang="ja-JP" sz="1400" dirty="0">
              <a:solidFill>
                <a:schemeClr val="tx1"/>
              </a:solidFill>
              <a:latin typeface="Calibri"/>
              <a:ea typeface="ＭＳ Ｐゴシック" panose="020B0600070205080204" pitchFamily="50" charset="-128"/>
              <a:cs typeface="Meiryo UI" panose="020B0604030504040204" pitchFamily="50" charset="-128"/>
            </a:endParaRPr>
          </a:p>
        </p:txBody>
      </p:sp>
      <p:sp>
        <p:nvSpPr>
          <p:cNvPr id="21" name="正方形/長方形 20"/>
          <p:cNvSpPr/>
          <p:nvPr/>
        </p:nvSpPr>
        <p:spPr>
          <a:xfrm>
            <a:off x="86055" y="3215565"/>
            <a:ext cx="797958" cy="2175917"/>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eiryo UI" panose="020B0604030504040204" pitchFamily="50" charset="-128"/>
              </a:rPr>
              <a:t>対策</a:t>
            </a:r>
            <a:endParaRPr kumimoji="1" lang="en-US" altLang="ja-JP"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eiryo UI" panose="020B0604030504040204" pitchFamily="50" charset="-128"/>
            </a:endParaRPr>
          </a:p>
        </p:txBody>
      </p:sp>
      <p:sp>
        <p:nvSpPr>
          <p:cNvPr id="26" name="下矢印 25"/>
          <p:cNvSpPr/>
          <p:nvPr/>
        </p:nvSpPr>
        <p:spPr>
          <a:xfrm>
            <a:off x="1017873" y="2994375"/>
            <a:ext cx="325787" cy="239763"/>
          </a:xfrm>
          <a:prstGeom prst="downArrow">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9" name="正方形/長方形 28">
            <a:extLst>
              <a:ext uri="{FF2B5EF4-FFF2-40B4-BE49-F238E27FC236}">
                <a16:creationId xmlns:a16="http://schemas.microsoft.com/office/drawing/2014/main" id="{D14B1BA8-A04E-4AF5-BA52-868A3458DC77}"/>
              </a:ext>
            </a:extLst>
          </p:cNvPr>
          <p:cNvSpPr/>
          <p:nvPr/>
        </p:nvSpPr>
        <p:spPr>
          <a:xfrm>
            <a:off x="956278" y="5610304"/>
            <a:ext cx="4256488" cy="1169567"/>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pPr>
              <a:defRPr/>
            </a:pPr>
            <a:r>
              <a:rPr kumimoji="1" lang="ja-JP" altLang="en-US" sz="1800" b="0"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eiryo UI" panose="020B0604030504040204" pitchFamily="50" charset="-128"/>
              </a:rPr>
              <a:t>担当者：</a:t>
            </a:r>
            <a:r>
              <a:rPr lang="ja-JP" altLang="en-US" dirty="0">
                <a:solidFill>
                  <a:srgbClr val="C00000"/>
                </a:solidFill>
                <a:latin typeface="Calibri"/>
                <a:ea typeface="ＭＳ Ｐゴシック" panose="020B0600070205080204" pitchFamily="50" charset="-128"/>
                <a:cs typeface="Meiryo UI" panose="020B0604030504040204" pitchFamily="50" charset="-128"/>
              </a:rPr>
              <a:t>実施状況を評価し、経営層に報告</a:t>
            </a:r>
            <a:endParaRPr kumimoji="1" lang="en-US" altLang="ja-JP" sz="1800" b="0"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eiryo UI" panose="020B0604030504040204" pitchFamily="50" charset="-128"/>
            </a:endParaRPr>
          </a:p>
          <a:p>
            <a:pPr lvl="0">
              <a:defRPr/>
            </a:pPr>
            <a:r>
              <a:rPr lang="ja-JP" altLang="en-US" dirty="0">
                <a:solidFill>
                  <a:schemeClr val="tx1"/>
                </a:solidFill>
                <a:latin typeface="Calibri"/>
                <a:ea typeface="ＭＳ Ｐゴシック" panose="020B0600070205080204" pitchFamily="50" charset="-128"/>
                <a:cs typeface="Meiryo UI" panose="020B0604030504040204" pitchFamily="50" charset="-128"/>
              </a:rPr>
              <a:t>経営層</a:t>
            </a:r>
            <a:r>
              <a:rPr lang="ja-JP" altLang="en-US" dirty="0" smtClean="0">
                <a:solidFill>
                  <a:schemeClr val="tx1"/>
                </a:solidFill>
                <a:latin typeface="Calibri"/>
                <a:ea typeface="ＭＳ Ｐゴシック" panose="020B0600070205080204" pitchFamily="50" charset="-128"/>
                <a:cs typeface="Meiryo UI" panose="020B0604030504040204" pitchFamily="50" charset="-128"/>
              </a:rPr>
              <a:t>：評価</a:t>
            </a:r>
            <a:r>
              <a:rPr lang="ja-JP" altLang="en-US" dirty="0">
                <a:solidFill>
                  <a:schemeClr val="tx1"/>
                </a:solidFill>
                <a:latin typeface="Calibri"/>
                <a:ea typeface="ＭＳ Ｐゴシック" panose="020B0600070205080204" pitchFamily="50" charset="-128"/>
                <a:cs typeface="Meiryo UI" panose="020B0604030504040204" pitchFamily="50" charset="-128"/>
              </a:rPr>
              <a:t>し</a:t>
            </a:r>
            <a:r>
              <a:rPr lang="ja-JP" altLang="en-US" dirty="0" smtClean="0">
                <a:solidFill>
                  <a:schemeClr val="tx1"/>
                </a:solidFill>
                <a:latin typeface="Calibri"/>
                <a:ea typeface="ＭＳ Ｐゴシック" panose="020B0600070205080204" pitchFamily="50" charset="-128"/>
                <a:cs typeface="Meiryo UI" panose="020B0604030504040204" pitchFamily="50" charset="-128"/>
              </a:rPr>
              <a:t>、次年度の方針を検討</a:t>
            </a:r>
            <a:endParaRPr lang="en-US" altLang="ja-JP" dirty="0">
              <a:solidFill>
                <a:schemeClr val="tx1"/>
              </a:solidFill>
              <a:latin typeface="Calibri"/>
              <a:ea typeface="ＭＳ Ｐゴシック" panose="020B0600070205080204" pitchFamily="50" charset="-128"/>
              <a:cs typeface="Meiryo UI" panose="020B0604030504040204" pitchFamily="50" charset="-128"/>
            </a:endParaRPr>
          </a:p>
          <a:p>
            <a:pPr lvl="0">
              <a:defRPr/>
            </a:pPr>
            <a:r>
              <a:rPr lang="ja-JP" altLang="en-US" dirty="0" smtClean="0">
                <a:solidFill>
                  <a:schemeClr val="tx1"/>
                </a:solidFill>
                <a:latin typeface="Calibri"/>
                <a:ea typeface="ＭＳ Ｐゴシック" panose="020B0600070205080204" pitchFamily="50" charset="-128"/>
                <a:cs typeface="Meiryo UI" panose="020B0604030504040204" pitchFamily="50" charset="-128"/>
              </a:rPr>
              <a:t>衛生</a:t>
            </a:r>
            <a:r>
              <a:rPr lang="ja-JP" altLang="en-US" dirty="0">
                <a:solidFill>
                  <a:schemeClr val="tx1"/>
                </a:solidFill>
                <a:latin typeface="Calibri"/>
                <a:ea typeface="ＭＳ Ｐゴシック" panose="020B0600070205080204" pitchFamily="50" charset="-128"/>
                <a:cs typeface="Meiryo UI" panose="020B0604030504040204" pitchFamily="50" charset="-128"/>
              </a:rPr>
              <a:t>委員会</a:t>
            </a:r>
            <a:r>
              <a:rPr lang="ja-JP" altLang="en-US" dirty="0" smtClean="0">
                <a:solidFill>
                  <a:schemeClr val="tx1"/>
                </a:solidFill>
                <a:latin typeface="Calibri"/>
                <a:ea typeface="ＭＳ Ｐゴシック" panose="020B0600070205080204" pitchFamily="50" charset="-128"/>
                <a:cs typeface="Meiryo UI" panose="020B0604030504040204" pitchFamily="50" charset="-128"/>
              </a:rPr>
              <a:t>：次年度方針</a:t>
            </a:r>
            <a:r>
              <a:rPr lang="ja-JP" altLang="en-US" dirty="0">
                <a:solidFill>
                  <a:schemeClr val="tx1"/>
                </a:solidFill>
                <a:latin typeface="Calibri"/>
                <a:ea typeface="ＭＳ Ｐゴシック" panose="020B0600070205080204" pitchFamily="50" charset="-128"/>
                <a:cs typeface="Meiryo UI" panose="020B0604030504040204" pitchFamily="50" charset="-128"/>
              </a:rPr>
              <a:t>を</a:t>
            </a:r>
            <a:r>
              <a:rPr lang="ja-JP" altLang="en-US" dirty="0" smtClean="0">
                <a:solidFill>
                  <a:schemeClr val="tx1"/>
                </a:solidFill>
                <a:latin typeface="Calibri"/>
                <a:ea typeface="ＭＳ Ｐゴシック" panose="020B0600070205080204" pitchFamily="50" charset="-128"/>
                <a:cs typeface="Meiryo UI" panose="020B0604030504040204" pitchFamily="50" charset="-128"/>
              </a:rPr>
              <a:t>審議</a:t>
            </a:r>
            <a:endParaRPr lang="en-US" altLang="ja-JP" dirty="0">
              <a:solidFill>
                <a:schemeClr val="tx1"/>
              </a:solidFill>
              <a:latin typeface="Calibri"/>
              <a:ea typeface="ＭＳ Ｐゴシック" panose="020B0600070205080204" pitchFamily="50" charset="-128"/>
              <a:cs typeface="Meiryo UI" panose="020B0604030504040204" pitchFamily="50" charset="-128"/>
            </a:endParaRPr>
          </a:p>
        </p:txBody>
      </p:sp>
      <p:sp>
        <p:nvSpPr>
          <p:cNvPr id="30" name="正方形/長方形 29"/>
          <p:cNvSpPr/>
          <p:nvPr/>
        </p:nvSpPr>
        <p:spPr>
          <a:xfrm>
            <a:off x="91927" y="5610304"/>
            <a:ext cx="792086" cy="1169568"/>
          </a:xfrm>
          <a:prstGeom prst="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eiryo UI" panose="020B0604030504040204" pitchFamily="50" charset="-128"/>
              </a:rPr>
              <a:t>評価と</a:t>
            </a: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eiryo UI" panose="020B0604030504040204" pitchFamily="50" charset="-128"/>
              </a:rPr>
              <a:t>改善</a:t>
            </a:r>
          </a:p>
        </p:txBody>
      </p:sp>
      <p:sp>
        <p:nvSpPr>
          <p:cNvPr id="31" name="下矢印 25">
            <a:extLst>
              <a:ext uri="{FF2B5EF4-FFF2-40B4-BE49-F238E27FC236}">
                <a16:creationId xmlns:a16="http://schemas.microsoft.com/office/drawing/2014/main" id="{6E7C70C1-5016-450C-9444-DF57EC722921}"/>
              </a:ext>
            </a:extLst>
          </p:cNvPr>
          <p:cNvSpPr/>
          <p:nvPr/>
        </p:nvSpPr>
        <p:spPr>
          <a:xfrm>
            <a:off x="1001126" y="5389125"/>
            <a:ext cx="360040" cy="215775"/>
          </a:xfrm>
          <a:prstGeom prst="downArrow">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2050" name="Picture 2" descr="èªå·±ã¢ãã¼ã«ã®ã¤ã©ã¹ãï¼å¥³æ§ï¼">
            <a:extLst>
              <a:ext uri="{FF2B5EF4-FFF2-40B4-BE49-F238E27FC236}">
                <a16:creationId xmlns:a16="http://schemas.microsoft.com/office/drawing/2014/main" id="{C405DCF8-7D2F-4EBB-8809-0B37E3B973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5149560"/>
            <a:ext cx="1061930" cy="106193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自己アピールのイラスト（男性）">
            <a:extLst>
              <a:ext uri="{FF2B5EF4-FFF2-40B4-BE49-F238E27FC236}">
                <a16:creationId xmlns:a16="http://schemas.microsoft.com/office/drawing/2014/main" id="{4699AACE-B941-4458-852A-7774C3CDE8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1976" y="560277"/>
            <a:ext cx="668402" cy="668402"/>
          </a:xfrm>
          <a:prstGeom prst="rect">
            <a:avLst/>
          </a:prstGeom>
          <a:noFill/>
          <a:extLst>
            <a:ext uri="{909E8E84-426E-40DD-AFC4-6F175D3DCCD1}">
              <a14:hiddenFill xmlns:a14="http://schemas.microsoft.com/office/drawing/2010/main">
                <a:solidFill>
                  <a:srgbClr val="FFFFFF"/>
                </a:solidFill>
              </a14:hiddenFill>
            </a:ext>
          </a:extLst>
        </p:spPr>
      </p:pic>
      <p:sp>
        <p:nvSpPr>
          <p:cNvPr id="24" name="円形吹き出し 5">
            <a:extLst>
              <a:ext uri="{FF2B5EF4-FFF2-40B4-BE49-F238E27FC236}">
                <a16:creationId xmlns:a16="http://schemas.microsoft.com/office/drawing/2014/main" id="{05D57D2C-D0D6-4EA8-A92B-DD11C2C9B23A}"/>
              </a:ext>
            </a:extLst>
          </p:cNvPr>
          <p:cNvSpPr/>
          <p:nvPr/>
        </p:nvSpPr>
        <p:spPr>
          <a:xfrm>
            <a:off x="6258068" y="651970"/>
            <a:ext cx="2788869" cy="740711"/>
          </a:xfrm>
          <a:prstGeom prst="wedgeEllipseCallout">
            <a:avLst>
              <a:gd name="adj1" fmla="val -51373"/>
              <a:gd name="adj2" fmla="val -79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せっかく集まった</a:t>
            </a:r>
            <a:endPar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ストレスチェックデータを</a:t>
            </a:r>
            <a:endPar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活用しましょう！</a:t>
            </a:r>
          </a:p>
        </p:txBody>
      </p:sp>
      <p:pic>
        <p:nvPicPr>
          <p:cNvPr id="25" name="Picture 2" descr="プレゼンをしている人のイラスト（男性）">
            <a:extLst>
              <a:ext uri="{FF2B5EF4-FFF2-40B4-BE49-F238E27FC236}">
                <a16:creationId xmlns:a16="http://schemas.microsoft.com/office/drawing/2014/main" id="{A889904D-89F2-4E40-A939-6FE0A13FD14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2729" y="1484374"/>
            <a:ext cx="1211906" cy="1221064"/>
          </a:xfrm>
          <a:prstGeom prst="rect">
            <a:avLst/>
          </a:prstGeom>
          <a:noFill/>
          <a:extLst>
            <a:ext uri="{909E8E84-426E-40DD-AFC4-6F175D3DCCD1}">
              <a14:hiddenFill xmlns:a14="http://schemas.microsoft.com/office/drawing/2010/main">
                <a:solidFill>
                  <a:srgbClr val="FFFFFF"/>
                </a:solidFill>
              </a14:hiddenFill>
            </a:ext>
          </a:extLst>
        </p:spPr>
      </p:pic>
      <p:sp>
        <p:nvSpPr>
          <p:cNvPr id="27" name="円形吹き出し 18">
            <a:extLst>
              <a:ext uri="{FF2B5EF4-FFF2-40B4-BE49-F238E27FC236}">
                <a16:creationId xmlns:a16="http://schemas.microsoft.com/office/drawing/2014/main" id="{336BDA52-652A-4037-A027-F4F1A2689BE6}"/>
              </a:ext>
            </a:extLst>
          </p:cNvPr>
          <p:cNvSpPr/>
          <p:nvPr/>
        </p:nvSpPr>
        <p:spPr>
          <a:xfrm>
            <a:off x="5364088" y="1905735"/>
            <a:ext cx="2952328" cy="847517"/>
          </a:xfrm>
          <a:prstGeom prst="wedgeEllipseCallout">
            <a:avLst>
              <a:gd name="adj1" fmla="val 43935"/>
              <a:gd name="adj2" fmla="val -3574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みなさんの職場におけるストレスチェックの結果はこうなりました。</a:t>
            </a:r>
            <a:endPar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2" name="円形吹き出し 15">
            <a:extLst>
              <a:ext uri="{FF2B5EF4-FFF2-40B4-BE49-F238E27FC236}">
                <a16:creationId xmlns:a16="http://schemas.microsoft.com/office/drawing/2014/main" id="{BFB17691-136D-4CE7-9F09-D5116B4F6D84}"/>
              </a:ext>
            </a:extLst>
          </p:cNvPr>
          <p:cNvSpPr/>
          <p:nvPr/>
        </p:nvSpPr>
        <p:spPr>
          <a:xfrm>
            <a:off x="6258068" y="2825307"/>
            <a:ext cx="2778428" cy="576064"/>
          </a:xfrm>
          <a:prstGeom prst="wedgeEllipseCallout">
            <a:avLst>
              <a:gd name="adj1" fmla="val -12963"/>
              <a:gd name="adj2" fmla="val 5346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お互いのコミュニケーションがよいといいね</a:t>
            </a:r>
            <a:endPar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2052" name="Picture 4" descr="ä¼è­°ã®ã¤ã©ã¹ãï¼ç·å¥³æ··åï¼">
            <a:extLst>
              <a:ext uri="{FF2B5EF4-FFF2-40B4-BE49-F238E27FC236}">
                <a16:creationId xmlns:a16="http://schemas.microsoft.com/office/drawing/2014/main" id="{CFD40F47-445A-4406-82A1-FB7C5522EC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9781" y="3065147"/>
            <a:ext cx="1772518" cy="1772518"/>
          </a:xfrm>
          <a:prstGeom prst="rect">
            <a:avLst/>
          </a:prstGeom>
          <a:noFill/>
          <a:extLst>
            <a:ext uri="{909E8E84-426E-40DD-AFC4-6F175D3DCCD1}">
              <a14:hiddenFill xmlns:a14="http://schemas.microsoft.com/office/drawing/2010/main">
                <a:solidFill>
                  <a:srgbClr val="FFFFFF"/>
                </a:solidFill>
              </a14:hiddenFill>
            </a:ext>
          </a:extLst>
        </p:spPr>
      </p:pic>
      <p:sp>
        <p:nvSpPr>
          <p:cNvPr id="33" name="円形吹き出し 15">
            <a:extLst>
              <a:ext uri="{FF2B5EF4-FFF2-40B4-BE49-F238E27FC236}">
                <a16:creationId xmlns:a16="http://schemas.microsoft.com/office/drawing/2014/main" id="{5090629B-2489-4A41-9DBE-D3ADCE63FA56}"/>
              </a:ext>
            </a:extLst>
          </p:cNvPr>
          <p:cNvSpPr/>
          <p:nvPr/>
        </p:nvSpPr>
        <p:spPr>
          <a:xfrm>
            <a:off x="6869502" y="3526431"/>
            <a:ext cx="2166994" cy="515513"/>
          </a:xfrm>
          <a:prstGeom prst="wedgeEllipseCallout">
            <a:avLst>
              <a:gd name="adj1" fmla="val -39336"/>
              <a:gd name="adj2" fmla="val 49768"/>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私もそう思った！</a:t>
            </a:r>
            <a:endPar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4" name="円形吹き出し 15">
            <a:extLst>
              <a:ext uri="{FF2B5EF4-FFF2-40B4-BE49-F238E27FC236}">
                <a16:creationId xmlns:a16="http://schemas.microsoft.com/office/drawing/2014/main" id="{E5BFDBBB-0413-42A4-B379-44EE79E42960}"/>
              </a:ext>
            </a:extLst>
          </p:cNvPr>
          <p:cNvSpPr/>
          <p:nvPr/>
        </p:nvSpPr>
        <p:spPr>
          <a:xfrm>
            <a:off x="6555642" y="4219065"/>
            <a:ext cx="2415810" cy="1018225"/>
          </a:xfrm>
          <a:prstGeom prst="wedgeEllipseCallout">
            <a:avLst>
              <a:gd name="adj1" fmla="val -54784"/>
              <a:gd name="adj2" fmla="val -813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今みんながどんな仕事をしてるか、把握しながら進めたいよね。</a:t>
            </a:r>
            <a:endPar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5" name="円形吹き出し 15">
            <a:extLst>
              <a:ext uri="{FF2B5EF4-FFF2-40B4-BE49-F238E27FC236}">
                <a16:creationId xmlns:a16="http://schemas.microsoft.com/office/drawing/2014/main" id="{2715C85B-EAE4-4658-BA43-3B6E8D6D799C}"/>
              </a:ext>
            </a:extLst>
          </p:cNvPr>
          <p:cNvSpPr/>
          <p:nvPr/>
        </p:nvSpPr>
        <p:spPr>
          <a:xfrm>
            <a:off x="5813792" y="5306681"/>
            <a:ext cx="3197014" cy="1550140"/>
          </a:xfrm>
          <a:prstGeom prst="wedgeEllipseCallout">
            <a:avLst>
              <a:gd name="adj1" fmla="val -49421"/>
              <a:gd name="adj2" fmla="val -32607"/>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仕事の共有ツールに詳しい</a:t>
            </a:r>
            <a:r>
              <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a:t>
            </a: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君に指揮を取ってもらって、仕事の見える化を計画しました。上司にも許可をもらったので、みんな早速使用しています！</a:t>
            </a:r>
            <a:endPar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091518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Ⅳ</a:t>
            </a:r>
            <a:r>
              <a:rPr kumimoji="1" lang="ja-JP" altLang="en-US" dirty="0"/>
              <a:t>　具体的な取り組み事例</a:t>
            </a:r>
            <a:r>
              <a:rPr kumimoji="1" lang="en-US" altLang="ja-JP" sz="2400" dirty="0"/>
              <a:t>(24-</a:t>
            </a:r>
            <a:r>
              <a:rPr lang="en-US" altLang="ja-JP" sz="2400" dirty="0"/>
              <a:t>26</a:t>
            </a:r>
            <a:r>
              <a:rPr lang="ja-JP" altLang="en-US" sz="2400" dirty="0"/>
              <a:t>ページ）</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en-US" altLang="ja-JP" sz="3200" dirty="0"/>
              <a:t>PLAN: </a:t>
            </a:r>
            <a:r>
              <a:rPr kumimoji="1" lang="ja-JP" altLang="en-US" sz="3200" dirty="0"/>
              <a:t>体制づくりに関する好事例（</a:t>
            </a:r>
            <a:r>
              <a:rPr kumimoji="1" lang="en-US" altLang="ja-JP" sz="3200" dirty="0"/>
              <a:t>3</a:t>
            </a:r>
            <a:r>
              <a:rPr kumimoji="1" lang="ja-JP" altLang="en-US" sz="3200" dirty="0"/>
              <a:t>件）</a:t>
            </a:r>
            <a:endParaRPr kumimoji="1" lang="en-US" altLang="ja-JP" sz="3200" dirty="0"/>
          </a:p>
          <a:p>
            <a:r>
              <a:rPr lang="en-US" altLang="ja-JP" sz="3200" dirty="0"/>
              <a:t>DO: </a:t>
            </a:r>
            <a:r>
              <a:rPr lang="ja-JP" altLang="en-US" sz="3200" dirty="0"/>
              <a:t>実施手順に関する好事例（</a:t>
            </a:r>
            <a:r>
              <a:rPr lang="en-US" altLang="ja-JP" sz="3200" dirty="0"/>
              <a:t>2</a:t>
            </a:r>
            <a:r>
              <a:rPr lang="ja-JP" altLang="en-US" sz="3200" dirty="0"/>
              <a:t>件）</a:t>
            </a:r>
            <a:endParaRPr lang="en-US" altLang="ja-JP" sz="3200" dirty="0"/>
          </a:p>
          <a:p>
            <a:r>
              <a:rPr kumimoji="1" lang="en-US" altLang="ja-JP" sz="3200" dirty="0"/>
              <a:t>DO: </a:t>
            </a:r>
            <a:r>
              <a:rPr kumimoji="1" lang="ja-JP" altLang="en-US" sz="3200" dirty="0"/>
              <a:t>実効性のある改善策の提案に関する好事例</a:t>
            </a:r>
            <a:r>
              <a:rPr kumimoji="1" lang="en-US" altLang="ja-JP" sz="3200" dirty="0"/>
              <a:t>(3</a:t>
            </a:r>
            <a:r>
              <a:rPr kumimoji="1" lang="ja-JP" altLang="en-US" sz="3200" dirty="0"/>
              <a:t>件）</a:t>
            </a:r>
            <a:endParaRPr kumimoji="1" lang="en-US" altLang="ja-JP" sz="3200" dirty="0"/>
          </a:p>
          <a:p>
            <a:r>
              <a:rPr lang="en-US" altLang="ja-JP" sz="3200" dirty="0"/>
              <a:t>CHECK&amp;ACT: </a:t>
            </a:r>
            <a:r>
              <a:rPr lang="ja-JP" altLang="en-US" sz="3200" dirty="0"/>
              <a:t>実施継続に関する好事例（</a:t>
            </a:r>
            <a:r>
              <a:rPr lang="en-US" altLang="ja-JP" sz="3200" dirty="0"/>
              <a:t>4</a:t>
            </a:r>
            <a:r>
              <a:rPr lang="ja-JP" altLang="en-US" sz="3200" dirty="0"/>
              <a:t>件）</a:t>
            </a:r>
            <a:endParaRPr lang="en-US" altLang="ja-JP" sz="3200" dirty="0"/>
          </a:p>
          <a:p>
            <a:pPr marL="0" indent="0">
              <a:buNone/>
            </a:pPr>
            <a:endParaRPr kumimoji="1" lang="en-US" altLang="ja-JP" sz="3200" dirty="0"/>
          </a:p>
        </p:txBody>
      </p:sp>
      <p:sp>
        <p:nvSpPr>
          <p:cNvPr id="4" name="正方形/長方形 3"/>
          <p:cNvSpPr/>
          <p:nvPr/>
        </p:nvSpPr>
        <p:spPr>
          <a:xfrm>
            <a:off x="628650" y="5728608"/>
            <a:ext cx="7682248" cy="769441"/>
          </a:xfrm>
          <a:prstGeom prst="rect">
            <a:avLst/>
          </a:prstGeom>
        </p:spPr>
        <p:txBody>
          <a:bodyPr wrap="square">
            <a:spAutoFit/>
          </a:bodyPr>
          <a:lstStyle/>
          <a:p>
            <a:r>
              <a:rPr lang="ja-JP" altLang="en-US" sz="2400" dirty="0"/>
              <a:t>「こころの耳」でも取り組み事例を紹介</a:t>
            </a:r>
            <a:endParaRPr lang="en-US" altLang="ja-JP" sz="2400" dirty="0"/>
          </a:p>
          <a:p>
            <a:r>
              <a:rPr lang="en-US" altLang="ja-JP" sz="2000" dirty="0"/>
              <a:t>http://kokoro.mhlw.go.jp/mental-sympo2017/</a:t>
            </a:r>
            <a:endParaRPr lang="en-US" altLang="ja-JP" sz="2400" dirty="0"/>
          </a:p>
        </p:txBody>
      </p:sp>
      <p:sp>
        <p:nvSpPr>
          <p:cNvPr id="5" name="フッター プレースホルダー 4"/>
          <p:cNvSpPr>
            <a:spLocks noGrp="1"/>
          </p:cNvSpPr>
          <p:nvPr>
            <p:ph type="ftr" sz="quarter" idx="11"/>
          </p:nvPr>
        </p:nvSpPr>
        <p:spPr/>
        <p:txBody>
          <a:bodyPr/>
          <a:lstStyle/>
          <a:p>
            <a:r>
              <a:rPr kumimoji="1" lang="en-US" altLang="ja-JP" smtClean="0"/>
              <a:t>13</a:t>
            </a:r>
            <a:endParaRPr kumimoji="1" lang="ja-JP" altLang="en-US"/>
          </a:p>
        </p:txBody>
      </p:sp>
    </p:spTree>
    <p:extLst>
      <p:ext uri="{BB962C8B-B14F-4D97-AF65-F5344CB8AC3E}">
        <p14:creationId xmlns:p14="http://schemas.microsoft.com/office/powerpoint/2010/main" val="1826644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4754" y="162792"/>
            <a:ext cx="8467105" cy="1325563"/>
          </a:xfrm>
        </p:spPr>
        <p:txBody>
          <a:bodyPr>
            <a:normAutofit/>
          </a:bodyPr>
          <a:lstStyle/>
          <a:p>
            <a:r>
              <a:rPr lang="ja-JP" altLang="en-US" sz="3200" b="1" dirty="0"/>
              <a:t>コラム：ポジティブなメンタルヘルスの</a:t>
            </a:r>
            <a:r>
              <a:rPr lang="en-US" altLang="ja-JP" sz="3200" b="1" dirty="0"/>
              <a:t/>
            </a:r>
            <a:br>
              <a:rPr lang="en-US" altLang="ja-JP" sz="3200" b="1" dirty="0"/>
            </a:br>
            <a:r>
              <a:rPr lang="ja-JP" altLang="en-US" sz="3200" b="1" dirty="0"/>
              <a:t>　　　　ための職場環境改善</a:t>
            </a:r>
            <a:r>
              <a:rPr lang="en-US" altLang="ja-JP" sz="3200" dirty="0"/>
              <a:t>(8</a:t>
            </a:r>
            <a:r>
              <a:rPr lang="ja-JP" altLang="en-US" sz="3200" dirty="0"/>
              <a:t>ページ）</a:t>
            </a:r>
            <a:endParaRPr kumimoji="1" lang="ja-JP" altLang="en-US" sz="3200" b="1" dirty="0"/>
          </a:p>
        </p:txBody>
      </p:sp>
      <p:sp>
        <p:nvSpPr>
          <p:cNvPr id="3" name="コンテンツ プレースホルダー 2"/>
          <p:cNvSpPr>
            <a:spLocks noGrp="1"/>
          </p:cNvSpPr>
          <p:nvPr>
            <p:ph idx="1"/>
          </p:nvPr>
        </p:nvSpPr>
        <p:spPr>
          <a:xfrm>
            <a:off x="702365" y="1488355"/>
            <a:ext cx="7986973" cy="4888124"/>
          </a:xfrm>
        </p:spPr>
        <p:txBody>
          <a:bodyPr>
            <a:normAutofit fontScale="92500"/>
          </a:bodyPr>
          <a:lstStyle/>
          <a:p>
            <a:r>
              <a:rPr lang="ja-JP" altLang="ja-JP" dirty="0"/>
              <a:t>管理監督者に職場環境改善に前向きになってもらうための</a:t>
            </a:r>
            <a:r>
              <a:rPr lang="en-US" altLang="ja-JP" dirty="0"/>
              <a:t>1</a:t>
            </a:r>
            <a:r>
              <a:rPr lang="ja-JP" altLang="en-US" dirty="0" err="1"/>
              <a:t>つの</a:t>
            </a:r>
            <a:r>
              <a:rPr lang="ja-JP" altLang="ja-JP" dirty="0"/>
              <a:t>方法</a:t>
            </a:r>
            <a:r>
              <a:rPr lang="ja-JP" altLang="en-US" dirty="0"/>
              <a:t>は、</a:t>
            </a:r>
            <a:r>
              <a:rPr lang="ja-JP" altLang="ja-JP" dirty="0"/>
              <a:t>職場環境改善の目的を「従業員がいきいきして活気のある職場づくり」</a:t>
            </a:r>
            <a:r>
              <a:rPr lang="ja-JP" altLang="en-US" dirty="0"/>
              <a:t> （</a:t>
            </a:r>
            <a:r>
              <a:rPr lang="ja-JP" altLang="ja-JP" dirty="0"/>
              <a:t>ポジティブメンタルヘルス</a:t>
            </a:r>
            <a:r>
              <a:rPr lang="ja-JP" altLang="en-US" dirty="0"/>
              <a:t>）</a:t>
            </a:r>
            <a:r>
              <a:rPr lang="ja-JP" altLang="ja-JP" dirty="0"/>
              <a:t>に置くこと</a:t>
            </a:r>
            <a:endParaRPr lang="en-US" altLang="ja-JP" dirty="0"/>
          </a:p>
          <a:p>
            <a:r>
              <a:rPr lang="ja-JP" altLang="ja-JP" dirty="0"/>
              <a:t>ポジティブメンタルヘルス</a:t>
            </a:r>
            <a:r>
              <a:rPr lang="ja-JP" altLang="en-US" dirty="0"/>
              <a:t>の視点からの職場環境改善を行うコツ：</a:t>
            </a:r>
            <a:endParaRPr lang="en-US" altLang="ja-JP" dirty="0"/>
          </a:p>
          <a:p>
            <a:pPr marL="0" indent="0">
              <a:buNone/>
            </a:pPr>
            <a:r>
              <a:rPr lang="ja-JP" altLang="ja-JP" dirty="0"/>
              <a:t>１．ポジティブなメンタルヘルスのための活動を行うことを明確にし、周知すること</a:t>
            </a:r>
          </a:p>
          <a:p>
            <a:pPr marL="0" indent="0">
              <a:buNone/>
            </a:pPr>
            <a:r>
              <a:rPr lang="ja-JP" altLang="ja-JP" dirty="0"/>
              <a:t>２．仕事の負担だけでなく、職場の持つ強みに着目して職場環境改善を行うこと</a:t>
            </a:r>
          </a:p>
          <a:p>
            <a:pPr marL="0" indent="0">
              <a:buNone/>
            </a:pPr>
            <a:r>
              <a:rPr lang="ja-JP" altLang="ja-JP" dirty="0"/>
              <a:t>３．健康管理以外の部門とも連携して</a:t>
            </a:r>
            <a:r>
              <a:rPr lang="ja-JP" altLang="en-US" dirty="0"/>
              <a:t>実施</a:t>
            </a:r>
            <a:r>
              <a:rPr lang="ja-JP" altLang="ja-JP" dirty="0"/>
              <a:t>すること</a:t>
            </a:r>
          </a:p>
          <a:p>
            <a:endParaRPr lang="en-US" altLang="ja-JP" sz="2400" dirty="0"/>
          </a:p>
        </p:txBody>
      </p:sp>
    </p:spTree>
    <p:extLst>
      <p:ext uri="{BB962C8B-B14F-4D97-AF65-F5344CB8AC3E}">
        <p14:creationId xmlns:p14="http://schemas.microsoft.com/office/powerpoint/2010/main" val="2426056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5"/>
          <p:cNvSpPr txBox="1">
            <a:spLocks/>
          </p:cNvSpPr>
          <p:nvPr/>
        </p:nvSpPr>
        <p:spPr bwMode="auto">
          <a:xfrm>
            <a:off x="663880" y="4114986"/>
            <a:ext cx="5107642"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n"/>
              <a:defRPr kumimoji="1" sz="2800">
                <a:solidFill>
                  <a:srgbClr val="000099"/>
                </a:solidFill>
                <a:latin typeface="+mn-lt"/>
                <a:ea typeface="+mn-ea"/>
                <a:cs typeface="+mn-cs"/>
              </a:defRPr>
            </a:lvl1pPr>
            <a:lvl2pPr marL="742950" indent="-285750" algn="l" rtl="0" eaLnBrk="0" fontAlgn="base" hangingPunct="0">
              <a:spcBef>
                <a:spcPct val="20000"/>
              </a:spcBef>
              <a:spcAft>
                <a:spcPct val="0"/>
              </a:spcAft>
              <a:buClr>
                <a:srgbClr val="0000CC"/>
              </a:buClr>
              <a:buSzPct val="70000"/>
              <a:buFont typeface="Wingdings" pitchFamily="2" charset="2"/>
              <a:buChar char="n"/>
              <a:defRPr kumimoji="1" sz="2400">
                <a:solidFill>
                  <a:schemeClr val="tx2"/>
                </a:solidFill>
                <a:latin typeface="+mn-lt"/>
                <a:ea typeface="+mn-ea"/>
              </a:defRPr>
            </a:lvl2pPr>
            <a:lvl3pPr marL="1143000" indent="-228600" algn="l" rtl="0" eaLnBrk="0" fontAlgn="base" hangingPunct="0">
              <a:spcBef>
                <a:spcPct val="20000"/>
              </a:spcBef>
              <a:spcAft>
                <a:spcPct val="0"/>
              </a:spcAft>
              <a:buClr>
                <a:srgbClr val="0000CC"/>
              </a:buClr>
              <a:buSzPct val="7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rgbClr val="0000CC"/>
              </a:buClr>
              <a:buSzPct val="70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rgbClr val="0000CC"/>
              </a:buClr>
              <a:buSzPct val="7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rgbClr val="0000CC"/>
              </a:buClr>
              <a:buSzPct val="7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rgbClr val="0000CC"/>
              </a:buClr>
              <a:buSzPct val="7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rgbClr val="0000CC"/>
              </a:buClr>
              <a:buSzPct val="7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rgbClr val="0000CC"/>
              </a:buClr>
              <a:buSzPct val="70000"/>
              <a:buFont typeface="Wingdings" pitchFamily="2" charset="2"/>
              <a:buChar char="n"/>
              <a:defRPr kumimoji="1"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C0504D"/>
              </a:buClr>
              <a:buSzTx/>
              <a:buFont typeface="Wingdings" pitchFamily="2" charset="2"/>
              <a:buNone/>
              <a:tabLst/>
              <a:defRPr/>
            </a:pPr>
            <a:r>
              <a:rPr kumimoji="1" lang="ja-JP" altLang="en-US" sz="2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従業員が働きやすく、居心地がよいと思える職場を目指して、仲間同士ですぐできる改善に取り組むのが</a:t>
            </a:r>
            <a:r>
              <a:rPr kumimoji="1" lang="ja-JP" altLang="en-US" sz="2800" b="0" i="0" u="none" strike="noStrike" kern="0" cap="none" spc="0" normalizeH="0" baseline="0" noProof="0" dirty="0">
                <a:ln>
                  <a:noFill/>
                </a:ln>
                <a:solidFill>
                  <a:srgbClr val="0000CC"/>
                </a:solidFill>
                <a:effectLst/>
                <a:uLnTx/>
                <a:uFillTx/>
                <a:latin typeface="HGP創英角ｺﾞｼｯｸUB" pitchFamily="50" charset="-128"/>
                <a:ea typeface="HGP創英角ｺﾞｼｯｸUB" pitchFamily="50" charset="-128"/>
                <a:cs typeface="+mn-cs"/>
              </a:rPr>
              <a:t>「従業員参加型職場環境改善」　</a:t>
            </a:r>
            <a:r>
              <a:rPr kumimoji="1" lang="ja-JP" altLang="en-US" sz="2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です。</a:t>
            </a:r>
          </a:p>
        </p:txBody>
      </p:sp>
      <p:sp>
        <p:nvSpPr>
          <p:cNvPr id="8" name="タイトル 7"/>
          <p:cNvSpPr>
            <a:spLocks noGrp="1"/>
          </p:cNvSpPr>
          <p:nvPr>
            <p:ph type="title"/>
          </p:nvPr>
        </p:nvSpPr>
        <p:spPr>
          <a:xfrm>
            <a:off x="457200" y="274638"/>
            <a:ext cx="8073026" cy="790591"/>
          </a:xfrm>
        </p:spPr>
        <p:txBody>
          <a:bodyPr>
            <a:noAutofit/>
          </a:bodyPr>
          <a:lstStyle/>
          <a:p>
            <a:r>
              <a:rPr lang="ja-JP" altLang="en-US" sz="4000" b="1" dirty="0"/>
              <a:t>コラム：従業員参加型職場環境改善</a:t>
            </a:r>
            <a:r>
              <a:rPr kumimoji="1" lang="en-US" altLang="ja-JP" b="1" dirty="0"/>
              <a:t>(27,28</a:t>
            </a:r>
            <a:r>
              <a:rPr kumimoji="1" lang="ja-JP" altLang="en-US" b="1" dirty="0"/>
              <a:t>ページ）</a:t>
            </a:r>
            <a:endParaRPr kumimoji="1" lang="ja-JP" altLang="en-US" sz="4400" b="1" dirty="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3947" y="4094497"/>
            <a:ext cx="2519295" cy="2273226"/>
          </a:xfrm>
          <a:prstGeom prst="rect">
            <a:avLst/>
          </a:prstGeom>
        </p:spPr>
      </p:pic>
      <p:sp>
        <p:nvSpPr>
          <p:cNvPr id="3" name="テキスト ボックス 2"/>
          <p:cNvSpPr txBox="1"/>
          <p:nvPr/>
        </p:nvSpPr>
        <p:spPr>
          <a:xfrm>
            <a:off x="663880" y="1295415"/>
            <a:ext cx="7866346" cy="2241605"/>
          </a:xfrm>
          <a:prstGeom prst="rect">
            <a:avLst/>
          </a:prstGeom>
          <a:noFill/>
        </p:spPr>
        <p:txBody>
          <a:bodyPr wrap="square" rtlCol="0">
            <a:noAutofit/>
          </a:bodyPr>
          <a:lstStyle/>
          <a:p>
            <a:r>
              <a:rPr lang="ja-JP" altLang="en-US" sz="3200" dirty="0"/>
              <a:t>１）従業員参加型とは何ですか？</a:t>
            </a:r>
          </a:p>
          <a:p>
            <a:pPr marL="342900" indent="-342900">
              <a:buFont typeface="Arial" panose="020B0604020202020204" pitchFamily="34" charset="0"/>
              <a:buChar char="•"/>
            </a:pPr>
            <a:r>
              <a:rPr lang="ja-JP" altLang="en-US" sz="3200" dirty="0"/>
              <a:t>従業員参加型職場環境改善は、職場で働く従業員が職場環境改善のプロセスに主体的に参加する職場環境改善の方法です。</a:t>
            </a:r>
            <a:endParaRPr kumimoji="1" lang="ja-JP" altLang="en-US" sz="3200" dirty="0"/>
          </a:p>
        </p:txBody>
      </p:sp>
      <p:sp>
        <p:nvSpPr>
          <p:cNvPr id="13" name="正方形/長方形 12"/>
          <p:cNvSpPr/>
          <p:nvPr/>
        </p:nvSpPr>
        <p:spPr>
          <a:xfrm>
            <a:off x="457200" y="3537020"/>
            <a:ext cx="8323546" cy="28307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フッター プレースホルダー 1"/>
          <p:cNvSpPr>
            <a:spLocks noGrp="1"/>
          </p:cNvSpPr>
          <p:nvPr>
            <p:ph type="ftr" sz="quarter" idx="11"/>
          </p:nvPr>
        </p:nvSpPr>
        <p:spPr/>
        <p:txBody>
          <a:bodyPr/>
          <a:lstStyle/>
          <a:p>
            <a:r>
              <a:rPr lang="en-US" altLang="ja-JP" smtClean="0">
                <a:solidFill>
                  <a:prstClr val="black">
                    <a:tint val="75000"/>
                  </a:prstClr>
                </a:solidFill>
              </a:rPr>
              <a:t>14</a:t>
            </a:r>
            <a:endParaRPr lang="ja-JP" altLang="en-US">
              <a:solidFill>
                <a:prstClr val="black">
                  <a:tint val="75000"/>
                </a:prstClr>
              </a:solidFill>
            </a:endParaRPr>
          </a:p>
        </p:txBody>
      </p:sp>
    </p:spTree>
    <p:extLst>
      <p:ext uri="{BB962C8B-B14F-4D97-AF65-F5344CB8AC3E}">
        <p14:creationId xmlns:p14="http://schemas.microsoft.com/office/powerpoint/2010/main" val="21848095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9776" y="219713"/>
            <a:ext cx="8229600" cy="1143000"/>
          </a:xfrm>
        </p:spPr>
        <p:txBody>
          <a:bodyPr>
            <a:noAutofit/>
          </a:bodyPr>
          <a:lstStyle/>
          <a:p>
            <a:r>
              <a:rPr lang="ja-JP" altLang="en-US" sz="3600" dirty="0">
                <a:latin typeface="+mn-ea"/>
                <a:ea typeface="+mn-ea"/>
              </a:rPr>
              <a:t>従業員参</a:t>
            </a:r>
            <a:r>
              <a:rPr kumimoji="1" lang="ja-JP" altLang="en-US" sz="3600" dirty="0">
                <a:latin typeface="+mn-ea"/>
                <a:ea typeface="+mn-ea"/>
              </a:rPr>
              <a:t>加型の職場環境改善が</a:t>
            </a:r>
            <a:r>
              <a:rPr kumimoji="1" lang="en-US" altLang="ja-JP" sz="3600" dirty="0">
                <a:latin typeface="+mn-ea"/>
                <a:ea typeface="+mn-ea"/>
              </a:rPr>
              <a:t/>
            </a:r>
            <a:br>
              <a:rPr kumimoji="1" lang="en-US" altLang="ja-JP" sz="3600" dirty="0">
                <a:latin typeface="+mn-ea"/>
                <a:ea typeface="+mn-ea"/>
              </a:rPr>
            </a:br>
            <a:r>
              <a:rPr kumimoji="1" lang="ja-JP" altLang="en-US" sz="3600" dirty="0">
                <a:latin typeface="+mn-ea"/>
                <a:ea typeface="+mn-ea"/>
              </a:rPr>
              <a:t>効果的である理由</a:t>
            </a:r>
          </a:p>
        </p:txBody>
      </p:sp>
      <p:sp>
        <p:nvSpPr>
          <p:cNvPr id="6" name="コンテンツ プレースホルダー 5"/>
          <p:cNvSpPr>
            <a:spLocks noGrp="1"/>
          </p:cNvSpPr>
          <p:nvPr>
            <p:ph idx="1"/>
          </p:nvPr>
        </p:nvSpPr>
        <p:spPr>
          <a:xfrm>
            <a:off x="540665" y="1621268"/>
            <a:ext cx="5236156" cy="4366968"/>
          </a:xfrm>
          <a:solidFill>
            <a:srgbClr val="FFFF00"/>
          </a:solidFill>
        </p:spPr>
        <p:txBody>
          <a:bodyPr>
            <a:noAutofit/>
          </a:bodyPr>
          <a:lstStyle/>
          <a:p>
            <a:pPr>
              <a:lnSpc>
                <a:spcPct val="120000"/>
              </a:lnSpc>
            </a:pPr>
            <a:r>
              <a:rPr kumimoji="1" lang="ja-JP" altLang="en-US" sz="2400" dirty="0">
                <a:latin typeface="+mn-ea"/>
              </a:rPr>
              <a:t>職場の良い点、改善点を全体で共有</a:t>
            </a:r>
            <a:r>
              <a:rPr lang="ja-JP" altLang="en-US" sz="2400" dirty="0">
                <a:latin typeface="+mn-ea"/>
              </a:rPr>
              <a:t>できます</a:t>
            </a:r>
            <a:endParaRPr lang="en-US" altLang="ja-JP" sz="2400" dirty="0">
              <a:latin typeface="+mn-ea"/>
            </a:endParaRPr>
          </a:p>
          <a:p>
            <a:pPr>
              <a:lnSpc>
                <a:spcPct val="120000"/>
              </a:lnSpc>
            </a:pPr>
            <a:r>
              <a:rPr lang="ja-JP" altLang="en-US" sz="2400" dirty="0">
                <a:latin typeface="+mn-ea"/>
              </a:rPr>
              <a:t>職場環境に幅広く目配りするので、働きやすい職場づくりがすすみます</a:t>
            </a:r>
            <a:endParaRPr kumimoji="1" lang="en-US" altLang="ja-JP" sz="2400" dirty="0">
              <a:latin typeface="+mn-ea"/>
            </a:endParaRPr>
          </a:p>
          <a:p>
            <a:pPr>
              <a:lnSpc>
                <a:spcPct val="120000"/>
              </a:lnSpc>
            </a:pPr>
            <a:r>
              <a:rPr kumimoji="1" lang="ja-JP" altLang="en-US" sz="2400" dirty="0">
                <a:latin typeface="+mn-ea"/>
              </a:rPr>
              <a:t>職場内のコミュニケーションや、仕事の手順が改善します</a:t>
            </a:r>
            <a:endParaRPr kumimoji="1" lang="en-US" altLang="ja-JP" sz="2400" dirty="0">
              <a:latin typeface="+mn-ea"/>
            </a:endParaRPr>
          </a:p>
          <a:p>
            <a:pPr>
              <a:lnSpc>
                <a:spcPct val="120000"/>
              </a:lnSpc>
            </a:pPr>
            <a:r>
              <a:rPr kumimoji="1" lang="ja-JP" altLang="en-US" sz="2400" dirty="0">
                <a:latin typeface="+mn-ea"/>
              </a:rPr>
              <a:t>職場を皆で改善していこうという、よい雰囲気を後押しします</a:t>
            </a:r>
            <a:endParaRPr kumimoji="1" lang="en-US" altLang="ja-JP" sz="2400" dirty="0">
              <a:latin typeface="+mn-ea"/>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3233" y="738423"/>
            <a:ext cx="1954953" cy="1765690"/>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5625" y="2504113"/>
            <a:ext cx="2538232" cy="2292789"/>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4054" y="4639112"/>
            <a:ext cx="2459946" cy="2218888"/>
          </a:xfrm>
          <a:prstGeom prst="rect">
            <a:avLst/>
          </a:prstGeom>
        </p:spPr>
      </p:pic>
      <p:sp>
        <p:nvSpPr>
          <p:cNvPr id="5" name="正方形/長方形 4"/>
          <p:cNvSpPr/>
          <p:nvPr/>
        </p:nvSpPr>
        <p:spPr>
          <a:xfrm>
            <a:off x="300844" y="6173221"/>
            <a:ext cx="571579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文献）吉川悦子</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吉川徹</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ストレスチェック制度における集団分析</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職場環境改善について</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ストレス科学研究</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2016;31:16-22.</a:t>
            </a:r>
            <a:endPar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38336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研修の概要</a:t>
            </a:r>
            <a:r>
              <a:rPr lang="en-US" altLang="ja-JP" dirty="0"/>
              <a:t>(2)</a:t>
            </a:r>
            <a:endParaRPr kumimoji="1" lang="ja-JP" altLang="en-US" dirty="0"/>
          </a:p>
        </p:txBody>
      </p:sp>
      <p:sp>
        <p:nvSpPr>
          <p:cNvPr id="3" name="コンテンツ プレースホルダー 2"/>
          <p:cNvSpPr>
            <a:spLocks noGrp="1"/>
          </p:cNvSpPr>
          <p:nvPr>
            <p:ph idx="1"/>
          </p:nvPr>
        </p:nvSpPr>
        <p:spPr>
          <a:xfrm>
            <a:off x="628650" y="1359188"/>
            <a:ext cx="7886700" cy="4605740"/>
          </a:xfrm>
        </p:spPr>
        <p:txBody>
          <a:bodyPr>
            <a:normAutofit/>
          </a:bodyPr>
          <a:lstStyle/>
          <a:p>
            <a:pPr marL="0" indent="0">
              <a:buNone/>
            </a:pPr>
            <a:r>
              <a:rPr lang="ja-JP" altLang="en-US" sz="2400" dirty="0"/>
              <a:t>時間配分：２時間構成を基本。以下はスケジュール例</a:t>
            </a:r>
            <a:endParaRPr lang="en-US" altLang="ja-JP" sz="2400" dirty="0"/>
          </a:p>
          <a:p>
            <a:pPr marL="0" indent="0">
              <a:buNone/>
            </a:pPr>
            <a:endParaRPr kumimoji="1" lang="ja-JP" altLang="en-US" sz="2400" dirty="0"/>
          </a:p>
        </p:txBody>
      </p:sp>
      <p:sp>
        <p:nvSpPr>
          <p:cNvPr id="4" name="テキスト ボックス 3"/>
          <p:cNvSpPr txBox="1"/>
          <p:nvPr/>
        </p:nvSpPr>
        <p:spPr>
          <a:xfrm>
            <a:off x="0" y="0"/>
            <a:ext cx="9144000" cy="369332"/>
          </a:xfrm>
          <a:prstGeom prst="rect">
            <a:avLst/>
          </a:prstGeom>
          <a:solidFill>
            <a:srgbClr val="FFC000"/>
          </a:solidFill>
        </p:spPr>
        <p:txBody>
          <a:bodyPr wrap="square" rtlCol="0">
            <a:spAutoFit/>
          </a:bodyPr>
          <a:lstStyle/>
          <a:p>
            <a:pPr algn="ctr"/>
            <a:r>
              <a:rPr kumimoji="1" lang="ja-JP" altLang="en-US" dirty="0"/>
              <a:t>研修講師用スライドです。研修では使用しません。</a:t>
            </a:r>
          </a:p>
        </p:txBody>
      </p:sp>
      <p:graphicFrame>
        <p:nvGraphicFramePr>
          <p:cNvPr id="5" name="表 4"/>
          <p:cNvGraphicFramePr>
            <a:graphicFrameLocks noGrp="1"/>
          </p:cNvGraphicFramePr>
          <p:nvPr>
            <p:extLst>
              <p:ext uri="{D42A27DB-BD31-4B8C-83A1-F6EECF244321}">
                <p14:modId xmlns:p14="http://schemas.microsoft.com/office/powerpoint/2010/main" val="2324006708"/>
              </p:ext>
            </p:extLst>
          </p:nvPr>
        </p:nvGraphicFramePr>
        <p:xfrm>
          <a:off x="628650" y="1846510"/>
          <a:ext cx="7886700" cy="2964029"/>
        </p:xfrm>
        <a:graphic>
          <a:graphicData uri="http://schemas.openxmlformats.org/drawingml/2006/table">
            <a:tbl>
              <a:tblPr firstRow="1" firstCol="1" bandRow="1">
                <a:tableStyleId>{073A0DAA-6AF3-43AB-8588-CEC1D06C72B9}</a:tableStyleId>
              </a:tblPr>
              <a:tblGrid>
                <a:gridCol w="2033630">
                  <a:extLst>
                    <a:ext uri="{9D8B030D-6E8A-4147-A177-3AD203B41FA5}">
                      <a16:colId xmlns:a16="http://schemas.microsoft.com/office/drawing/2014/main" val="832131959"/>
                    </a:ext>
                  </a:extLst>
                </a:gridCol>
                <a:gridCol w="3544311">
                  <a:extLst>
                    <a:ext uri="{9D8B030D-6E8A-4147-A177-3AD203B41FA5}">
                      <a16:colId xmlns:a16="http://schemas.microsoft.com/office/drawing/2014/main" val="3191823780"/>
                    </a:ext>
                  </a:extLst>
                </a:gridCol>
                <a:gridCol w="2308759">
                  <a:extLst>
                    <a:ext uri="{9D8B030D-6E8A-4147-A177-3AD203B41FA5}">
                      <a16:colId xmlns:a16="http://schemas.microsoft.com/office/drawing/2014/main" val="4292726449"/>
                    </a:ext>
                  </a:extLst>
                </a:gridCol>
              </a:tblGrid>
              <a:tr h="292169">
                <a:tc>
                  <a:txBody>
                    <a:bodyPr/>
                    <a:lstStyle/>
                    <a:p>
                      <a:pPr algn="ctr">
                        <a:spcAft>
                          <a:spcPts val="0"/>
                        </a:spcAft>
                      </a:pPr>
                      <a:r>
                        <a:rPr lang="ja-JP" sz="1800" dirty="0">
                          <a:effectLst/>
                        </a:rPr>
                        <a:t>項目</a:t>
                      </a:r>
                      <a:endParaRPr lang="ja-JP" sz="1800" dirty="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nchor="ctr"/>
                </a:tc>
                <a:tc>
                  <a:txBody>
                    <a:bodyPr/>
                    <a:lstStyle/>
                    <a:p>
                      <a:pPr algn="ctr">
                        <a:spcAft>
                          <a:spcPts val="0"/>
                        </a:spcAft>
                      </a:pPr>
                      <a:r>
                        <a:rPr lang="ja-JP" sz="1800" dirty="0">
                          <a:effectLst/>
                        </a:rPr>
                        <a:t>内容</a:t>
                      </a:r>
                      <a:endParaRPr lang="ja-JP" sz="1800" dirty="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nchor="ctr"/>
                </a:tc>
                <a:tc>
                  <a:txBody>
                    <a:bodyPr/>
                    <a:lstStyle/>
                    <a:p>
                      <a:pPr algn="ctr">
                        <a:spcAft>
                          <a:spcPts val="0"/>
                        </a:spcAft>
                      </a:pPr>
                      <a:r>
                        <a:rPr lang="ja-JP" altLang="en-US" sz="1800" dirty="0">
                          <a:effectLst/>
                        </a:rPr>
                        <a:t>所要</a:t>
                      </a:r>
                      <a:r>
                        <a:rPr lang="ja-JP" sz="1800" dirty="0">
                          <a:effectLst/>
                        </a:rPr>
                        <a:t>時間</a:t>
                      </a:r>
                      <a:endParaRPr lang="ja-JP" sz="1800" dirty="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nchor="ctr"/>
                </a:tc>
                <a:extLst>
                  <a:ext uri="{0D108BD9-81ED-4DB2-BD59-A6C34878D82A}">
                    <a16:rowId xmlns:a16="http://schemas.microsoft.com/office/drawing/2014/main" val="1851871865"/>
                  </a:ext>
                </a:extLst>
              </a:tr>
              <a:tr h="584337">
                <a:tc>
                  <a:txBody>
                    <a:bodyPr/>
                    <a:lstStyle/>
                    <a:p>
                      <a:pPr>
                        <a:spcAft>
                          <a:spcPts val="0"/>
                        </a:spcAft>
                      </a:pPr>
                      <a:r>
                        <a:rPr lang="ja-JP" sz="1800" dirty="0">
                          <a:effectLst/>
                        </a:rPr>
                        <a:t>挨拶</a:t>
                      </a:r>
                      <a:endParaRPr lang="ja-JP" sz="1800" dirty="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nchor="ctr"/>
                </a:tc>
                <a:tc>
                  <a:txBody>
                    <a:bodyPr/>
                    <a:lstStyle/>
                    <a:p>
                      <a:pPr>
                        <a:spcAft>
                          <a:spcPts val="0"/>
                        </a:spcAft>
                      </a:pPr>
                      <a:r>
                        <a:rPr lang="ja-JP" sz="1800" dirty="0">
                          <a:effectLst/>
                        </a:rPr>
                        <a:t>主催者、講師の挨拶</a:t>
                      </a:r>
                    </a:p>
                    <a:p>
                      <a:pPr>
                        <a:spcAft>
                          <a:spcPts val="0"/>
                        </a:spcAft>
                      </a:pPr>
                      <a:r>
                        <a:rPr lang="ja-JP" sz="1800" dirty="0">
                          <a:effectLst/>
                        </a:rPr>
                        <a:t>趣旨の説明</a:t>
                      </a:r>
                      <a:endParaRPr lang="ja-JP" sz="1800" dirty="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nchor="ctr"/>
                </a:tc>
                <a:tc>
                  <a:txBody>
                    <a:bodyPr/>
                    <a:lstStyle/>
                    <a:p>
                      <a:pPr>
                        <a:spcAft>
                          <a:spcPts val="0"/>
                        </a:spcAft>
                      </a:pPr>
                      <a:r>
                        <a:rPr lang="en-US" sz="1800" dirty="0">
                          <a:effectLst/>
                        </a:rPr>
                        <a:t>5</a:t>
                      </a:r>
                      <a:r>
                        <a:rPr lang="ja-JP" sz="1800" dirty="0">
                          <a:effectLst/>
                        </a:rPr>
                        <a:t>分</a:t>
                      </a:r>
                      <a:endParaRPr lang="ja-JP" sz="1800" dirty="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nchor="ctr"/>
                </a:tc>
                <a:extLst>
                  <a:ext uri="{0D108BD9-81ED-4DB2-BD59-A6C34878D82A}">
                    <a16:rowId xmlns:a16="http://schemas.microsoft.com/office/drawing/2014/main" val="132957339"/>
                  </a:ext>
                </a:extLst>
              </a:tr>
              <a:tr h="584337">
                <a:tc>
                  <a:txBody>
                    <a:bodyPr/>
                    <a:lstStyle/>
                    <a:p>
                      <a:pPr>
                        <a:spcAft>
                          <a:spcPts val="0"/>
                        </a:spcAft>
                      </a:pPr>
                      <a:r>
                        <a:rPr lang="ja-JP" sz="1800" dirty="0">
                          <a:effectLst/>
                        </a:rPr>
                        <a:t>第１部</a:t>
                      </a:r>
                      <a:endParaRPr lang="en-US" altLang="ja-JP" sz="1800" dirty="0">
                        <a:effectLst/>
                      </a:endParaRPr>
                    </a:p>
                    <a:p>
                      <a:pPr>
                        <a:spcAft>
                          <a:spcPts val="0"/>
                        </a:spcAft>
                      </a:pPr>
                      <a:r>
                        <a:rPr lang="ja-JP" altLang="en-US" sz="1800" dirty="0">
                          <a:effectLst/>
                        </a:rPr>
                        <a:t>講義</a:t>
                      </a:r>
                      <a:endParaRPr lang="ja-JP" sz="1800" dirty="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nchor="ctr"/>
                </a:tc>
                <a:tc>
                  <a:txBody>
                    <a:bodyPr/>
                    <a:lstStyle/>
                    <a:p>
                      <a:pPr>
                        <a:spcAft>
                          <a:spcPts val="0"/>
                        </a:spcAft>
                      </a:pPr>
                      <a:r>
                        <a:rPr lang="ja-JP" sz="1800" dirty="0">
                          <a:effectLst/>
                        </a:rPr>
                        <a:t>スライドを使用した講義</a:t>
                      </a:r>
                    </a:p>
                    <a:p>
                      <a:pPr>
                        <a:spcAft>
                          <a:spcPts val="0"/>
                        </a:spcAft>
                      </a:pPr>
                      <a:r>
                        <a:rPr lang="ja-JP" sz="1800" dirty="0">
                          <a:effectLst/>
                        </a:rPr>
                        <a:t>内容に関する質疑</a:t>
                      </a:r>
                      <a:endParaRPr lang="ja-JP" sz="1800" dirty="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nchor="ctr"/>
                </a:tc>
                <a:tc>
                  <a:txBody>
                    <a:bodyPr/>
                    <a:lstStyle/>
                    <a:p>
                      <a:pPr>
                        <a:spcAft>
                          <a:spcPts val="0"/>
                        </a:spcAft>
                      </a:pPr>
                      <a:r>
                        <a:rPr lang="ja-JP" sz="1800" dirty="0">
                          <a:effectLst/>
                        </a:rPr>
                        <a:t>講義</a:t>
                      </a:r>
                      <a:r>
                        <a:rPr lang="en-US" sz="1800" dirty="0">
                          <a:effectLst/>
                        </a:rPr>
                        <a:t>40</a:t>
                      </a:r>
                      <a:r>
                        <a:rPr lang="ja-JP" sz="1800" dirty="0">
                          <a:effectLst/>
                        </a:rPr>
                        <a:t>分</a:t>
                      </a:r>
                      <a:endParaRPr lang="en-US" altLang="ja-JP" sz="1800" dirty="0">
                        <a:effectLst/>
                      </a:endParaRPr>
                    </a:p>
                    <a:p>
                      <a:pPr>
                        <a:spcAft>
                          <a:spcPts val="0"/>
                        </a:spcAft>
                      </a:pPr>
                      <a:r>
                        <a:rPr lang="ja-JP" sz="1800" dirty="0">
                          <a:effectLst/>
                        </a:rPr>
                        <a:t>質疑</a:t>
                      </a:r>
                      <a:r>
                        <a:rPr lang="en-US" sz="1800" dirty="0">
                          <a:effectLst/>
                        </a:rPr>
                        <a:t>10</a:t>
                      </a:r>
                      <a:r>
                        <a:rPr lang="ja-JP" sz="1800" dirty="0">
                          <a:effectLst/>
                        </a:rPr>
                        <a:t>分</a:t>
                      </a:r>
                      <a:endParaRPr lang="ja-JP" sz="1800" dirty="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nchor="ctr"/>
                </a:tc>
                <a:extLst>
                  <a:ext uri="{0D108BD9-81ED-4DB2-BD59-A6C34878D82A}">
                    <a16:rowId xmlns:a16="http://schemas.microsoft.com/office/drawing/2014/main" val="4183577458"/>
                  </a:ext>
                </a:extLst>
              </a:tr>
              <a:tr h="292169">
                <a:tc>
                  <a:txBody>
                    <a:bodyPr/>
                    <a:lstStyle/>
                    <a:p>
                      <a:pPr>
                        <a:spcAft>
                          <a:spcPts val="0"/>
                        </a:spcAft>
                      </a:pPr>
                      <a:r>
                        <a:rPr lang="ja-JP" sz="1800" dirty="0">
                          <a:effectLst/>
                        </a:rPr>
                        <a:t>休憩</a:t>
                      </a:r>
                      <a:endParaRPr lang="ja-JP" sz="1800" dirty="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nchor="ctr"/>
                </a:tc>
                <a:tc>
                  <a:txBody>
                    <a:bodyPr/>
                    <a:lstStyle/>
                    <a:p>
                      <a:pPr>
                        <a:spcAft>
                          <a:spcPts val="0"/>
                        </a:spcAft>
                      </a:pPr>
                      <a:r>
                        <a:rPr lang="en-US" sz="1800" dirty="0">
                          <a:effectLst/>
                        </a:rPr>
                        <a:t> </a:t>
                      </a:r>
                      <a:endParaRPr lang="ja-JP" sz="1800" dirty="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nchor="ctr"/>
                </a:tc>
                <a:tc>
                  <a:txBody>
                    <a:bodyPr/>
                    <a:lstStyle/>
                    <a:p>
                      <a:pPr>
                        <a:spcAft>
                          <a:spcPts val="0"/>
                        </a:spcAft>
                      </a:pPr>
                      <a:r>
                        <a:rPr lang="en-US" sz="1800" dirty="0">
                          <a:effectLst/>
                        </a:rPr>
                        <a:t>5</a:t>
                      </a:r>
                      <a:r>
                        <a:rPr lang="ja-JP" sz="1800" dirty="0">
                          <a:effectLst/>
                        </a:rPr>
                        <a:t>分</a:t>
                      </a:r>
                      <a:endParaRPr lang="ja-JP" sz="1800" dirty="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nchor="ctr"/>
                </a:tc>
                <a:extLst>
                  <a:ext uri="{0D108BD9-81ED-4DB2-BD59-A6C34878D82A}">
                    <a16:rowId xmlns:a16="http://schemas.microsoft.com/office/drawing/2014/main" val="3321056586"/>
                  </a:ext>
                </a:extLst>
              </a:tr>
              <a:tr h="918848">
                <a:tc>
                  <a:txBody>
                    <a:bodyPr/>
                    <a:lstStyle/>
                    <a:p>
                      <a:pPr>
                        <a:spcAft>
                          <a:spcPts val="0"/>
                        </a:spcAft>
                      </a:pPr>
                      <a:r>
                        <a:rPr lang="ja-JP" sz="1800" dirty="0">
                          <a:effectLst/>
                        </a:rPr>
                        <a:t>第２部</a:t>
                      </a:r>
                      <a:endParaRPr lang="en-US" altLang="ja-JP" sz="1800" dirty="0">
                        <a:effectLst/>
                      </a:endParaRPr>
                    </a:p>
                    <a:p>
                      <a:pPr>
                        <a:spcAft>
                          <a:spcPts val="0"/>
                        </a:spcAft>
                      </a:pPr>
                      <a:r>
                        <a:rPr lang="ja-JP" sz="1800" dirty="0">
                          <a:effectLst/>
                        </a:rPr>
                        <a:t>グループワーク</a:t>
                      </a:r>
                      <a:endParaRPr lang="ja-JP" sz="1800" dirty="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nchor="ctr"/>
                </a:tc>
                <a:tc>
                  <a:txBody>
                    <a:bodyPr/>
                    <a:lstStyle/>
                    <a:p>
                      <a:pPr>
                        <a:spcAft>
                          <a:spcPts val="0"/>
                        </a:spcAft>
                      </a:pPr>
                      <a:r>
                        <a:rPr lang="ja-JP" sz="1800" dirty="0">
                          <a:effectLst/>
                        </a:rPr>
                        <a:t>課題に関するグループワーク</a:t>
                      </a:r>
                    </a:p>
                    <a:p>
                      <a:pPr>
                        <a:spcAft>
                          <a:spcPts val="0"/>
                        </a:spcAft>
                      </a:pPr>
                      <a:r>
                        <a:rPr lang="ja-JP" altLang="ja-JP" sz="1800" dirty="0">
                          <a:effectLst/>
                        </a:rPr>
                        <a:t>グループ</a:t>
                      </a:r>
                      <a:r>
                        <a:rPr lang="ja-JP" sz="1800" dirty="0">
                          <a:effectLst/>
                        </a:rPr>
                        <a:t>発表</a:t>
                      </a:r>
                      <a:endParaRPr lang="ja-JP" sz="1800" dirty="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nchor="ctr"/>
                </a:tc>
                <a:tc>
                  <a:txBody>
                    <a:bodyPr/>
                    <a:lstStyle/>
                    <a:p>
                      <a:pPr>
                        <a:spcAft>
                          <a:spcPts val="0"/>
                        </a:spcAft>
                      </a:pPr>
                      <a:r>
                        <a:rPr lang="ja-JP" sz="1800" dirty="0">
                          <a:effectLst/>
                        </a:rPr>
                        <a:t>グループワーク</a:t>
                      </a:r>
                      <a:r>
                        <a:rPr lang="en-US" altLang="ja-JP" sz="1800" dirty="0">
                          <a:effectLst/>
                        </a:rPr>
                        <a:t>3</a:t>
                      </a:r>
                      <a:r>
                        <a:rPr lang="en-US" sz="1800" dirty="0">
                          <a:effectLst/>
                        </a:rPr>
                        <a:t>0</a:t>
                      </a:r>
                      <a:r>
                        <a:rPr lang="ja-JP" sz="1800" dirty="0">
                          <a:effectLst/>
                        </a:rPr>
                        <a:t>分</a:t>
                      </a:r>
                      <a:endParaRPr lang="en-US" altLang="ja-JP" sz="1800" dirty="0">
                        <a:effectLst/>
                      </a:endParaRPr>
                    </a:p>
                    <a:p>
                      <a:pPr>
                        <a:spcAft>
                          <a:spcPts val="0"/>
                        </a:spcAft>
                      </a:pPr>
                      <a:r>
                        <a:rPr lang="ja-JP" sz="1800" dirty="0">
                          <a:effectLst/>
                        </a:rPr>
                        <a:t>発表</a:t>
                      </a:r>
                      <a:r>
                        <a:rPr lang="en-US" altLang="ja-JP" sz="1800" dirty="0">
                          <a:effectLst/>
                        </a:rPr>
                        <a:t>2</a:t>
                      </a:r>
                      <a:r>
                        <a:rPr lang="en-US" sz="1800" dirty="0">
                          <a:effectLst/>
                        </a:rPr>
                        <a:t>0</a:t>
                      </a:r>
                      <a:r>
                        <a:rPr lang="ja-JP" sz="1800" dirty="0">
                          <a:effectLst/>
                        </a:rPr>
                        <a:t>分</a:t>
                      </a:r>
                      <a:endParaRPr lang="ja-JP" sz="1800" dirty="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nchor="ctr"/>
                </a:tc>
                <a:extLst>
                  <a:ext uri="{0D108BD9-81ED-4DB2-BD59-A6C34878D82A}">
                    <a16:rowId xmlns:a16="http://schemas.microsoft.com/office/drawing/2014/main" val="2617104977"/>
                  </a:ext>
                </a:extLst>
              </a:tr>
              <a:tr h="292169">
                <a:tc>
                  <a:txBody>
                    <a:bodyPr/>
                    <a:lstStyle/>
                    <a:p>
                      <a:pPr>
                        <a:spcAft>
                          <a:spcPts val="0"/>
                        </a:spcAft>
                      </a:pPr>
                      <a:r>
                        <a:rPr lang="ja-JP" sz="1800" dirty="0">
                          <a:effectLst/>
                        </a:rPr>
                        <a:t>まとめ</a:t>
                      </a:r>
                      <a:endParaRPr lang="ja-JP" sz="1800" dirty="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nchor="ctr"/>
                </a:tc>
                <a:tc>
                  <a:txBody>
                    <a:bodyPr/>
                    <a:lstStyle/>
                    <a:p>
                      <a:pPr>
                        <a:spcAft>
                          <a:spcPts val="0"/>
                        </a:spcAft>
                      </a:pPr>
                      <a:r>
                        <a:rPr lang="ja-JP" sz="1800" dirty="0">
                          <a:effectLst/>
                        </a:rPr>
                        <a:t>質疑、講師のコメントなど</a:t>
                      </a:r>
                      <a:endParaRPr lang="ja-JP" sz="1800" dirty="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nchor="ctr"/>
                </a:tc>
                <a:tc>
                  <a:txBody>
                    <a:bodyPr/>
                    <a:lstStyle/>
                    <a:p>
                      <a:pPr>
                        <a:spcAft>
                          <a:spcPts val="0"/>
                        </a:spcAft>
                      </a:pPr>
                      <a:r>
                        <a:rPr lang="en-US" sz="1800" dirty="0">
                          <a:effectLst/>
                        </a:rPr>
                        <a:t>10</a:t>
                      </a:r>
                      <a:r>
                        <a:rPr lang="ja-JP" sz="1800" dirty="0">
                          <a:effectLst/>
                        </a:rPr>
                        <a:t>分</a:t>
                      </a:r>
                      <a:endParaRPr lang="ja-JP" sz="1800" dirty="0">
                        <a:effectLst/>
                        <a:latin typeface="Century" panose="02040604050505020304" pitchFamily="18" charset="0"/>
                        <a:ea typeface="ＭＳ 明朝" panose="02020609040205080304" pitchFamily="17" charset="-128"/>
                        <a:cs typeface="Arial" panose="020B0604020202020204" pitchFamily="34" charset="0"/>
                      </a:endParaRPr>
                    </a:p>
                  </a:txBody>
                  <a:tcPr marL="68580" marR="68580" marT="0" marB="0" anchor="ctr"/>
                </a:tc>
                <a:extLst>
                  <a:ext uri="{0D108BD9-81ED-4DB2-BD59-A6C34878D82A}">
                    <a16:rowId xmlns:a16="http://schemas.microsoft.com/office/drawing/2014/main" val="122483889"/>
                  </a:ext>
                </a:extLst>
              </a:tr>
            </a:tbl>
          </a:graphicData>
        </a:graphic>
      </p:graphicFrame>
      <p:sp>
        <p:nvSpPr>
          <p:cNvPr id="6" name="テキスト ボックス 5"/>
          <p:cNvSpPr txBox="1"/>
          <p:nvPr/>
        </p:nvSpPr>
        <p:spPr>
          <a:xfrm>
            <a:off x="628650" y="5062330"/>
            <a:ext cx="7998515" cy="1569660"/>
          </a:xfrm>
          <a:prstGeom prst="rect">
            <a:avLst/>
          </a:prstGeom>
          <a:noFill/>
        </p:spPr>
        <p:txBody>
          <a:bodyPr wrap="square" rtlCol="0">
            <a:spAutoFit/>
          </a:bodyPr>
          <a:lstStyle/>
          <a:p>
            <a:r>
              <a:rPr lang="ja-JP" altLang="en-US" sz="2400" dirty="0"/>
              <a:t>講師用の配布物：</a:t>
            </a:r>
            <a:endParaRPr lang="en-US" altLang="ja-JP" sz="2400" dirty="0"/>
          </a:p>
          <a:p>
            <a:pPr marL="342900" indent="-342900">
              <a:buFont typeface="Arial" panose="020B0604020202020204" pitchFamily="34" charset="0"/>
              <a:buChar char="•"/>
            </a:pPr>
            <a:r>
              <a:rPr kumimoji="1" lang="ja-JP" altLang="en-US" sz="2400" dirty="0"/>
              <a:t>テキスト（受講者にも配布）</a:t>
            </a:r>
            <a:endParaRPr kumimoji="1" lang="en-US" altLang="ja-JP" sz="2400" dirty="0"/>
          </a:p>
          <a:p>
            <a:pPr marL="342900" indent="-342900">
              <a:buFont typeface="Arial" panose="020B0604020202020204" pitchFamily="34" charset="0"/>
              <a:buChar char="•"/>
            </a:pPr>
            <a:r>
              <a:rPr kumimoji="1" lang="ja-JP" altLang="en-US" sz="2400" dirty="0"/>
              <a:t>研修パワーポイントのスライド（受講者にも配布）</a:t>
            </a:r>
            <a:endParaRPr kumimoji="1" lang="en-US" altLang="ja-JP" sz="2400" dirty="0"/>
          </a:p>
          <a:p>
            <a:pPr marL="342900" indent="-342900">
              <a:buFont typeface="Arial" panose="020B0604020202020204" pitchFamily="34" charset="0"/>
              <a:buChar char="•"/>
            </a:pPr>
            <a:r>
              <a:rPr lang="ja-JP" altLang="en-US" sz="2400" dirty="0"/>
              <a:t>研修ガイド（講師のみ）</a:t>
            </a:r>
            <a:endParaRPr kumimoji="1" lang="ja-JP" altLang="en-US" sz="2400" dirty="0"/>
          </a:p>
        </p:txBody>
      </p:sp>
    </p:spTree>
    <p:extLst>
      <p:ext uri="{BB962C8B-B14F-4D97-AF65-F5344CB8AC3E}">
        <p14:creationId xmlns:p14="http://schemas.microsoft.com/office/powerpoint/2010/main" val="6171136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l="6197" t="1740" r="7539" b="2083"/>
          <a:stretch/>
        </p:blipFill>
        <p:spPr>
          <a:xfrm>
            <a:off x="144791" y="1155561"/>
            <a:ext cx="8889880" cy="5104562"/>
          </a:xfrm>
          <a:prstGeom prst="rect">
            <a:avLst/>
          </a:prstGeom>
        </p:spPr>
      </p:pic>
      <p:sp>
        <p:nvSpPr>
          <p:cNvPr id="4" name="正方形/長方形 3"/>
          <p:cNvSpPr/>
          <p:nvPr/>
        </p:nvSpPr>
        <p:spPr>
          <a:xfrm>
            <a:off x="144791" y="6106234"/>
            <a:ext cx="5415265"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（「いきいき職場づくりのための職場環境改善の手引き」（改定版</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2018</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5" name="タイトル 4"/>
          <p:cNvSpPr>
            <a:spLocks noGrp="1"/>
          </p:cNvSpPr>
          <p:nvPr>
            <p:ph type="title"/>
          </p:nvPr>
        </p:nvSpPr>
        <p:spPr>
          <a:xfrm>
            <a:off x="173736" y="188165"/>
            <a:ext cx="8513064" cy="1127068"/>
          </a:xfrm>
        </p:spPr>
        <p:txBody>
          <a:bodyPr>
            <a:normAutofit fontScale="90000"/>
          </a:bodyPr>
          <a:lstStyle/>
          <a:p>
            <a:r>
              <a:rPr lang="ja-JP" altLang="en-US" sz="4000" kern="0" dirty="0">
                <a:solidFill>
                  <a:srgbClr val="000000"/>
                </a:solidFill>
                <a:latin typeface="ＭＳ Ｐゴシック"/>
                <a:ea typeface="ＭＳ Ｐゴシック"/>
                <a:cs typeface="Meiryo UI" panose="020B0604030504040204" pitchFamily="50" charset="-128"/>
              </a:rPr>
              <a:t>従業員参加型職場環境改善では</a:t>
            </a:r>
            <a:r>
              <a:rPr lang="en-US" altLang="ja-JP" sz="4000" kern="0" dirty="0">
                <a:solidFill>
                  <a:srgbClr val="000000"/>
                </a:solidFill>
                <a:latin typeface="ＭＳ Ｐゴシック"/>
                <a:ea typeface="ＭＳ Ｐゴシック"/>
                <a:cs typeface="Meiryo UI" panose="020B0604030504040204" pitchFamily="50" charset="-128"/>
              </a:rPr>
              <a:t/>
            </a:r>
            <a:br>
              <a:rPr lang="en-US" altLang="ja-JP" sz="4000" kern="0" dirty="0">
                <a:solidFill>
                  <a:srgbClr val="000000"/>
                </a:solidFill>
                <a:latin typeface="ＭＳ Ｐゴシック"/>
                <a:ea typeface="ＭＳ Ｐゴシック"/>
                <a:cs typeface="Meiryo UI" panose="020B0604030504040204" pitchFamily="50" charset="-128"/>
              </a:rPr>
            </a:br>
            <a:r>
              <a:rPr kumimoji="1" lang="ja-JP" altLang="en-US" sz="4000" dirty="0"/>
              <a:t>小集団討議（</a:t>
            </a:r>
            <a:r>
              <a:rPr kumimoji="1" lang="en-US" altLang="ja-JP" sz="4000" dirty="0"/>
              <a:t>60</a:t>
            </a:r>
            <a:r>
              <a:rPr kumimoji="1" lang="ja-JP" altLang="en-US" sz="4000" dirty="0"/>
              <a:t>分）を活用します</a:t>
            </a: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rPr>
              <a:t>15</a:t>
            </a:r>
            <a:endParaRPr lang="ja-JP" altLang="en-US">
              <a:solidFill>
                <a:prstClr val="black">
                  <a:tint val="75000"/>
                </a:prstClr>
              </a:solidFill>
            </a:endParaRPr>
          </a:p>
        </p:txBody>
      </p:sp>
    </p:spTree>
    <p:extLst>
      <p:ext uri="{BB962C8B-B14F-4D97-AF65-F5344CB8AC3E}">
        <p14:creationId xmlns:p14="http://schemas.microsoft.com/office/powerpoint/2010/main" val="7120248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2233" y="162791"/>
            <a:ext cx="8467105" cy="1325563"/>
          </a:xfrm>
        </p:spPr>
        <p:txBody>
          <a:bodyPr>
            <a:normAutofit/>
          </a:bodyPr>
          <a:lstStyle/>
          <a:p>
            <a:r>
              <a:rPr kumimoji="1" lang="ja-JP" altLang="en-US" sz="4000" b="1" dirty="0"/>
              <a:t>便利な資料情報</a:t>
            </a:r>
            <a:r>
              <a:rPr kumimoji="1" lang="en-US" altLang="ja-JP" sz="2400" b="1" dirty="0"/>
              <a:t>(29,30</a:t>
            </a:r>
            <a:r>
              <a:rPr kumimoji="1" lang="ja-JP" altLang="en-US" sz="2400" b="1" dirty="0"/>
              <a:t>ページ）</a:t>
            </a:r>
            <a:endParaRPr kumimoji="1" lang="ja-JP" altLang="en-US" sz="4000" b="1" dirty="0"/>
          </a:p>
        </p:txBody>
      </p:sp>
      <p:sp>
        <p:nvSpPr>
          <p:cNvPr id="3" name="コンテンツ プレースホルダー 2"/>
          <p:cNvSpPr>
            <a:spLocks noGrp="1"/>
          </p:cNvSpPr>
          <p:nvPr>
            <p:ph idx="1"/>
          </p:nvPr>
        </p:nvSpPr>
        <p:spPr>
          <a:xfrm>
            <a:off x="333514" y="1488354"/>
            <a:ext cx="8514272" cy="4963961"/>
          </a:xfrm>
        </p:spPr>
        <p:txBody>
          <a:bodyPr>
            <a:noAutofit/>
          </a:bodyPr>
          <a:lstStyle/>
          <a:p>
            <a:r>
              <a:rPr lang="ja-JP" altLang="en-US" sz="2400" dirty="0"/>
              <a:t>厚生労働省版ストレスチェック実施プログラム</a:t>
            </a:r>
            <a:endParaRPr lang="en-US" altLang="ja-JP" sz="2400" dirty="0"/>
          </a:p>
          <a:p>
            <a:r>
              <a:rPr lang="ja-JP" altLang="en-US" sz="2400" dirty="0"/>
              <a:t>職場環境改善のための</a:t>
            </a:r>
            <a:r>
              <a:rPr lang="ja-JP" altLang="ja-JP" sz="2400" dirty="0"/>
              <a:t>ヒント集（メンタルヘルスアクションチェックリスト）</a:t>
            </a:r>
            <a:endParaRPr lang="en-US" altLang="ja-JP" sz="2400" dirty="0"/>
          </a:p>
          <a:p>
            <a:r>
              <a:rPr lang="ja-JP" altLang="ja-JP" sz="2400" dirty="0"/>
              <a:t>いきいき職場づくりのための参加型職場環境改善の手引き（仕事のストレスを改善する職場環境改善のすすめ方）</a:t>
            </a:r>
            <a:endParaRPr lang="en-US" altLang="ja-JP" sz="2400" dirty="0"/>
          </a:p>
          <a:p>
            <a:r>
              <a:rPr lang="ja-JP" altLang="ja-JP" sz="2400" dirty="0"/>
              <a:t>職場環境改善の継続展開のためのファシリテータ・コーディネータ用ポイントマニュアル</a:t>
            </a:r>
            <a:endParaRPr lang="en-US" altLang="ja-JP" sz="2400" dirty="0"/>
          </a:p>
          <a:p>
            <a:r>
              <a:rPr lang="ja-JP" altLang="ja-JP" sz="2400" dirty="0"/>
              <a:t>職場の快適度チェック（快適職場調査 ソフト面）</a:t>
            </a:r>
            <a:endParaRPr lang="en-US" altLang="ja-JP" sz="2400" dirty="0"/>
          </a:p>
          <a:p>
            <a:r>
              <a:rPr lang="ja-JP" altLang="ja-JP" sz="2400" dirty="0"/>
              <a:t>メンタルヘルス改善意識調査票（</a:t>
            </a:r>
            <a:r>
              <a:rPr lang="en-US" altLang="ja-JP" sz="2400" dirty="0"/>
              <a:t>MIRROR</a:t>
            </a:r>
            <a:r>
              <a:rPr lang="ja-JP" altLang="ja-JP" sz="2400" dirty="0"/>
              <a:t>）</a:t>
            </a:r>
            <a:endParaRPr lang="en-US" altLang="ja-JP" sz="2400" dirty="0"/>
          </a:p>
          <a:p>
            <a:r>
              <a:rPr lang="ja-JP" altLang="en-US" sz="2400" dirty="0"/>
              <a:t>「</a:t>
            </a:r>
            <a:r>
              <a:rPr lang="en-US" altLang="ja-JP" sz="2400" dirty="0"/>
              <a:t>15</a:t>
            </a:r>
            <a:r>
              <a:rPr lang="ja-JP" altLang="en-US" sz="2400" dirty="0"/>
              <a:t>分でわかる法に基づくストレスチェック制度」</a:t>
            </a:r>
            <a:endParaRPr lang="en-US" altLang="ja-JP" sz="2400" dirty="0"/>
          </a:p>
        </p:txBody>
      </p:sp>
      <p:sp>
        <p:nvSpPr>
          <p:cNvPr id="4" name="正方形/長方形 3"/>
          <p:cNvSpPr/>
          <p:nvPr/>
        </p:nvSpPr>
        <p:spPr>
          <a:xfrm>
            <a:off x="1007090" y="5844518"/>
            <a:ext cx="7682248" cy="707886"/>
          </a:xfrm>
          <a:prstGeom prst="rect">
            <a:avLst/>
          </a:prstGeom>
        </p:spPr>
        <p:txBody>
          <a:bodyPr wrap="square">
            <a:spAutoFit/>
          </a:bodyPr>
          <a:lstStyle/>
          <a:p>
            <a:r>
              <a:rPr lang="ja-JP" altLang="en-US" sz="2000" dirty="0"/>
              <a:t>「こころの耳」からダウンロードできます </a:t>
            </a:r>
            <a:r>
              <a:rPr lang="en-US" altLang="ja-JP" sz="2000" dirty="0">
                <a:hlinkClick r:id="rId3"/>
              </a:rPr>
              <a:t>https://kokoro.mhlw.go.jp/manual/#tool</a:t>
            </a:r>
            <a:endParaRPr lang="en-US" altLang="ja-JP" sz="2000" dirty="0"/>
          </a:p>
        </p:txBody>
      </p:sp>
    </p:spTree>
    <p:extLst>
      <p:ext uri="{BB962C8B-B14F-4D97-AF65-F5344CB8AC3E}">
        <p14:creationId xmlns:p14="http://schemas.microsoft.com/office/powerpoint/2010/main" val="11987607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5155" y="304459"/>
            <a:ext cx="8174183" cy="1325563"/>
          </a:xfrm>
        </p:spPr>
        <p:txBody>
          <a:bodyPr>
            <a:normAutofit/>
          </a:bodyPr>
          <a:lstStyle/>
          <a:p>
            <a:pPr algn="ctr"/>
            <a:r>
              <a:rPr lang="ja-JP" altLang="en-US" sz="4000" dirty="0"/>
              <a:t>第１部のまとめ</a:t>
            </a:r>
            <a:endParaRPr kumimoji="1" lang="ja-JP" altLang="en-US" sz="4000" dirty="0"/>
          </a:p>
        </p:txBody>
      </p:sp>
      <p:sp>
        <p:nvSpPr>
          <p:cNvPr id="3" name="コンテンツ プレースホルダー 2"/>
          <p:cNvSpPr>
            <a:spLocks noGrp="1"/>
          </p:cNvSpPr>
          <p:nvPr>
            <p:ph idx="1"/>
          </p:nvPr>
        </p:nvSpPr>
        <p:spPr>
          <a:xfrm>
            <a:off x="515155" y="1630022"/>
            <a:ext cx="8010659" cy="4888125"/>
          </a:xfrm>
        </p:spPr>
        <p:txBody>
          <a:bodyPr>
            <a:normAutofit fontScale="92500"/>
          </a:bodyPr>
          <a:lstStyle/>
          <a:p>
            <a:pPr>
              <a:lnSpc>
                <a:spcPct val="100000"/>
              </a:lnSpc>
              <a:spcAft>
                <a:spcPts val="1800"/>
              </a:spcAft>
            </a:pPr>
            <a:r>
              <a:rPr lang="ja-JP" altLang="en-US" dirty="0"/>
              <a:t>ストレスチェック制度における職場環境改善は、従業員の心の健康の増進および生産性の向上に効果のあるメンタルヘルス対策（</a:t>
            </a:r>
            <a:r>
              <a:rPr lang="en-US" altLang="ja-JP" dirty="0"/>
              <a:t>4</a:t>
            </a:r>
            <a:r>
              <a:rPr lang="ja-JP" altLang="en-US" dirty="0"/>
              <a:t>ページ）。</a:t>
            </a:r>
            <a:endParaRPr lang="en-US" altLang="ja-JP" dirty="0"/>
          </a:p>
          <a:p>
            <a:pPr>
              <a:lnSpc>
                <a:spcPct val="100000"/>
              </a:lnSpc>
              <a:spcAft>
                <a:spcPts val="1800"/>
              </a:spcAft>
            </a:pPr>
            <a:r>
              <a:rPr lang="ja-JP" altLang="en-US" dirty="0"/>
              <a:t>職場環境改善はＰＤＣＡで実施する（</a:t>
            </a:r>
            <a:r>
              <a:rPr lang="en-US" altLang="ja-JP" dirty="0"/>
              <a:t>6</a:t>
            </a:r>
            <a:r>
              <a:rPr lang="ja-JP" altLang="en-US" dirty="0"/>
              <a:t>ページ）。</a:t>
            </a:r>
            <a:endParaRPr lang="en-US" altLang="ja-JP" dirty="0"/>
          </a:p>
          <a:p>
            <a:pPr>
              <a:lnSpc>
                <a:spcPct val="100000"/>
              </a:lnSpc>
              <a:spcAft>
                <a:spcPts val="1800"/>
              </a:spcAft>
            </a:pPr>
            <a:r>
              <a:rPr lang="ja-JP" altLang="en-US" dirty="0"/>
              <a:t>職場環境改善には</a:t>
            </a:r>
            <a:r>
              <a:rPr lang="en-US" altLang="ja-JP" dirty="0"/>
              <a:t>7</a:t>
            </a:r>
            <a:r>
              <a:rPr lang="ja-JP" altLang="en-US" dirty="0" err="1"/>
              <a:t>つの</a:t>
            </a:r>
            <a:r>
              <a:rPr lang="ja-JP" altLang="en-US" dirty="0"/>
              <a:t>成功の秘訣があるのでこれらを参考にする（</a:t>
            </a:r>
            <a:r>
              <a:rPr lang="en-US" altLang="ja-JP" dirty="0"/>
              <a:t>6</a:t>
            </a:r>
            <a:r>
              <a:rPr lang="ja-JP" altLang="en-US" dirty="0"/>
              <a:t>ページ）。</a:t>
            </a:r>
            <a:endParaRPr lang="en-US" altLang="ja-JP" dirty="0"/>
          </a:p>
          <a:p>
            <a:pPr>
              <a:lnSpc>
                <a:spcPct val="100000"/>
              </a:lnSpc>
              <a:spcAft>
                <a:spcPts val="1800"/>
              </a:spcAft>
            </a:pPr>
            <a:r>
              <a:rPr lang="ja-JP" altLang="en-US" dirty="0"/>
              <a:t>職場環境改善には改善を主導する者別に３つのタイプがある（</a:t>
            </a:r>
            <a:r>
              <a:rPr lang="en-US" altLang="ja-JP" dirty="0"/>
              <a:t>8</a:t>
            </a:r>
            <a:r>
              <a:rPr lang="ja-JP" altLang="en-US" dirty="0"/>
              <a:t>ページ） 。事業場が選択してよい。</a:t>
            </a:r>
            <a:endParaRPr lang="en-US" altLang="ja-JP" dirty="0"/>
          </a:p>
          <a:p>
            <a:pPr>
              <a:lnSpc>
                <a:spcPct val="100000"/>
              </a:lnSpc>
              <a:spcAft>
                <a:spcPts val="1800"/>
              </a:spcAft>
            </a:pPr>
            <a:endParaRPr lang="en-US" altLang="ja-JP" dirty="0"/>
          </a:p>
        </p:txBody>
      </p:sp>
      <p:sp>
        <p:nvSpPr>
          <p:cNvPr id="4" name="フッター プレースホルダー 3"/>
          <p:cNvSpPr>
            <a:spLocks noGrp="1"/>
          </p:cNvSpPr>
          <p:nvPr>
            <p:ph type="ftr" sz="quarter" idx="11"/>
          </p:nvPr>
        </p:nvSpPr>
        <p:spPr/>
        <p:txBody>
          <a:bodyPr/>
          <a:lstStyle/>
          <a:p>
            <a:r>
              <a:rPr kumimoji="1" lang="en-US" altLang="ja-JP" smtClean="0"/>
              <a:t>16</a:t>
            </a:r>
            <a:endParaRPr kumimoji="1" lang="ja-JP" altLang="en-US"/>
          </a:p>
        </p:txBody>
      </p:sp>
    </p:spTree>
    <p:extLst>
      <p:ext uri="{BB962C8B-B14F-4D97-AF65-F5344CB8AC3E}">
        <p14:creationId xmlns:p14="http://schemas.microsoft.com/office/powerpoint/2010/main" val="18309921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8962" y="2582233"/>
            <a:ext cx="7886700" cy="1325563"/>
          </a:xfrm>
        </p:spPr>
        <p:txBody>
          <a:bodyPr/>
          <a:lstStyle/>
          <a:p>
            <a:pPr algn="ctr"/>
            <a:r>
              <a:rPr kumimoji="1" lang="ja-JP" altLang="en-US" dirty="0"/>
              <a:t>質疑と休憩</a:t>
            </a:r>
          </a:p>
        </p:txBody>
      </p:sp>
    </p:spTree>
    <p:extLst>
      <p:ext uri="{BB962C8B-B14F-4D97-AF65-F5344CB8AC3E}">
        <p14:creationId xmlns:p14="http://schemas.microsoft.com/office/powerpoint/2010/main" val="7312882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zh-TW" altLang="en-US" sz="4000" dirty="0"/>
              <a:t>第</a:t>
            </a:r>
            <a:r>
              <a:rPr lang="en-US" altLang="ja-JP" sz="4000" dirty="0"/>
              <a:t>2</a:t>
            </a:r>
            <a:r>
              <a:rPr lang="zh-TW" altLang="en-US" sz="4000" dirty="0"/>
              <a:t>部</a:t>
            </a:r>
            <a:r>
              <a:rPr lang="ja-JP" altLang="en-US" sz="4000" dirty="0"/>
              <a:t>「グループワーク」の準備</a:t>
            </a:r>
            <a:endParaRPr kumimoji="1" lang="ja-JP" altLang="en-US" sz="4000" dirty="0"/>
          </a:p>
        </p:txBody>
      </p:sp>
      <p:sp>
        <p:nvSpPr>
          <p:cNvPr id="3" name="コンテンツ プレースホルダー 2"/>
          <p:cNvSpPr>
            <a:spLocks noGrp="1"/>
          </p:cNvSpPr>
          <p:nvPr>
            <p:ph idx="1"/>
          </p:nvPr>
        </p:nvSpPr>
        <p:spPr>
          <a:xfrm>
            <a:off x="628650" y="1544718"/>
            <a:ext cx="7886700" cy="4605740"/>
          </a:xfrm>
        </p:spPr>
        <p:txBody>
          <a:bodyPr>
            <a:noAutofit/>
          </a:bodyPr>
          <a:lstStyle/>
          <a:p>
            <a:r>
              <a:rPr lang="ja-JP" altLang="ja-JP" dirty="0"/>
              <a:t>参加者を５～８名のグループに</a:t>
            </a:r>
            <a:r>
              <a:rPr lang="ja-JP" altLang="en-US" dirty="0"/>
              <a:t>分け</a:t>
            </a:r>
            <a:r>
              <a:rPr lang="ja-JP" altLang="ja-JP" dirty="0"/>
              <a:t>ます。テーブルと椅子を、移動してグループワークのための会場設営を行います。 </a:t>
            </a:r>
            <a:endParaRPr lang="en-US" altLang="ja-JP" dirty="0"/>
          </a:p>
          <a:p>
            <a:r>
              <a:rPr lang="ja-JP" altLang="en-US" dirty="0" smtClean="0"/>
              <a:t>できるだけ</a:t>
            </a:r>
            <a:r>
              <a:rPr lang="ja-JP" altLang="ja-JP" dirty="0" smtClean="0"/>
              <a:t>ファシリテーター</a:t>
            </a:r>
            <a:r>
              <a:rPr lang="ja-JP" altLang="ja-JP" dirty="0"/>
              <a:t>に参加してもらいます。</a:t>
            </a:r>
            <a:endParaRPr lang="en-US" altLang="ja-JP" dirty="0"/>
          </a:p>
          <a:p>
            <a:r>
              <a:rPr lang="ja-JP" altLang="en-US" dirty="0"/>
              <a:t>グループに以下を配付します。</a:t>
            </a:r>
            <a:endParaRPr lang="en-US" altLang="ja-JP" dirty="0"/>
          </a:p>
          <a:p>
            <a:pPr lvl="1">
              <a:buFont typeface="Wingdings" panose="05000000000000000000" pitchFamily="2" charset="2"/>
              <a:buChar char="n"/>
            </a:pPr>
            <a:r>
              <a:rPr lang="ja-JP" altLang="ja-JP" dirty="0"/>
              <a:t>Ａ４の白紙の用紙あるいは大判の付せん</a:t>
            </a:r>
            <a:endParaRPr lang="en-US" altLang="ja-JP" dirty="0"/>
          </a:p>
          <a:p>
            <a:pPr lvl="1">
              <a:buFont typeface="Wingdings" panose="05000000000000000000" pitchFamily="2" charset="2"/>
              <a:buChar char="n"/>
            </a:pPr>
            <a:r>
              <a:rPr lang="ja-JP" altLang="ja-JP" dirty="0" smtClean="0"/>
              <a:t>模造紙</a:t>
            </a:r>
            <a:r>
              <a:rPr lang="ja-JP" altLang="ja-JP" dirty="0"/>
              <a:t>を１枚</a:t>
            </a:r>
            <a:endParaRPr lang="en-US" altLang="ja-JP" dirty="0"/>
          </a:p>
          <a:p>
            <a:pPr lvl="1">
              <a:buFont typeface="Wingdings" panose="05000000000000000000" pitchFamily="2" charset="2"/>
              <a:buChar char="n"/>
            </a:pPr>
            <a:r>
              <a:rPr lang="ja-JP" altLang="ja-JP" dirty="0"/>
              <a:t>サインペン（できればカラー）を数本</a:t>
            </a:r>
            <a:endParaRPr lang="en-US" altLang="ja-JP" dirty="0"/>
          </a:p>
          <a:p>
            <a:r>
              <a:rPr lang="ja-JP" altLang="en-US" dirty="0"/>
              <a:t>グループ発表の準備をします（模造紙の貼り付け場所の確保、必要なら</a:t>
            </a:r>
            <a:r>
              <a:rPr lang="ja-JP" altLang="ja-JP" dirty="0"/>
              <a:t>ノート</a:t>
            </a:r>
            <a:r>
              <a:rPr lang="en-US" altLang="ja-JP" dirty="0"/>
              <a:t>PC</a:t>
            </a:r>
            <a:r>
              <a:rPr lang="ja-JP" altLang="en-US" dirty="0"/>
              <a:t>の準備など）</a:t>
            </a:r>
            <a:endParaRPr lang="en-US" altLang="ja-JP" dirty="0"/>
          </a:p>
        </p:txBody>
      </p:sp>
      <p:sp>
        <p:nvSpPr>
          <p:cNvPr id="4" name="テキスト ボックス 3"/>
          <p:cNvSpPr txBox="1"/>
          <p:nvPr/>
        </p:nvSpPr>
        <p:spPr>
          <a:xfrm>
            <a:off x="0" y="0"/>
            <a:ext cx="9144000" cy="369332"/>
          </a:xfrm>
          <a:prstGeom prst="rect">
            <a:avLst/>
          </a:prstGeom>
          <a:solidFill>
            <a:srgbClr val="FFC000"/>
          </a:solidFill>
        </p:spPr>
        <p:txBody>
          <a:bodyPr wrap="square" rtlCol="0">
            <a:spAutoFit/>
          </a:bodyPr>
          <a:lstStyle/>
          <a:p>
            <a:pPr algn="ctr"/>
            <a:r>
              <a:rPr kumimoji="1" lang="ja-JP" altLang="en-US" dirty="0"/>
              <a:t>研修講師用スライドです。研修では使用しません。</a:t>
            </a:r>
          </a:p>
        </p:txBody>
      </p:sp>
      <p:sp>
        <p:nvSpPr>
          <p:cNvPr id="5" name="フッター プレースホルダー 4"/>
          <p:cNvSpPr>
            <a:spLocks noGrp="1"/>
          </p:cNvSpPr>
          <p:nvPr>
            <p:ph type="ftr" sz="quarter" idx="11"/>
          </p:nvPr>
        </p:nvSpPr>
        <p:spPr/>
        <p:txBody>
          <a:bodyPr/>
          <a:lstStyle/>
          <a:p>
            <a:r>
              <a:rPr kumimoji="1" lang="en-US" altLang="ja-JP" smtClean="0"/>
              <a:t>17</a:t>
            </a:r>
            <a:endParaRPr kumimoji="1" lang="ja-JP" altLang="en-US"/>
          </a:p>
        </p:txBody>
      </p:sp>
    </p:spTree>
    <p:extLst>
      <p:ext uri="{BB962C8B-B14F-4D97-AF65-F5344CB8AC3E}">
        <p14:creationId xmlns:p14="http://schemas.microsoft.com/office/powerpoint/2010/main" val="6276457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第２部　</a:t>
            </a:r>
            <a:r>
              <a:rPr kumimoji="1" lang="ja-JP" altLang="en-US" dirty="0"/>
              <a:t>グループワーク</a:t>
            </a:r>
          </a:p>
        </p:txBody>
      </p:sp>
      <p:sp>
        <p:nvSpPr>
          <p:cNvPr id="3" name="コンテンツ プレースホルダー 2"/>
          <p:cNvSpPr>
            <a:spLocks noGrp="1"/>
          </p:cNvSpPr>
          <p:nvPr>
            <p:ph idx="1"/>
          </p:nvPr>
        </p:nvSpPr>
        <p:spPr/>
        <p:txBody>
          <a:bodyPr/>
          <a:lstStyle/>
          <a:p>
            <a:pPr marL="0" indent="0">
              <a:buNone/>
            </a:pPr>
            <a:r>
              <a:rPr lang="ja-JP" altLang="en-US" dirty="0"/>
              <a:t>小人数のグループで、次のことを議論してみましょう</a:t>
            </a:r>
            <a:endParaRPr lang="en-US" altLang="ja-JP" dirty="0"/>
          </a:p>
          <a:p>
            <a:endParaRPr lang="en-US" altLang="ja-JP" dirty="0"/>
          </a:p>
          <a:p>
            <a:endParaRPr kumimoji="1" lang="en-US" altLang="ja-JP" dirty="0"/>
          </a:p>
          <a:p>
            <a:endParaRPr kumimoji="1" lang="ja-JP" altLang="en-US" dirty="0"/>
          </a:p>
        </p:txBody>
      </p:sp>
      <p:sp>
        <p:nvSpPr>
          <p:cNvPr id="4" name="テキスト ボックス 3"/>
          <p:cNvSpPr txBox="1"/>
          <p:nvPr/>
        </p:nvSpPr>
        <p:spPr>
          <a:xfrm>
            <a:off x="509381" y="2970242"/>
            <a:ext cx="7886700" cy="2062103"/>
          </a:xfrm>
          <a:prstGeom prst="rect">
            <a:avLst/>
          </a:prstGeom>
          <a:solidFill>
            <a:srgbClr val="92D050"/>
          </a:solidFill>
        </p:spPr>
        <p:txBody>
          <a:bodyPr wrap="square" rtlCol="0">
            <a:spAutoFit/>
          </a:bodyPr>
          <a:lstStyle/>
          <a:p>
            <a:pPr marL="457200" indent="-457200">
              <a:buFont typeface="Arial" panose="020B0604020202020204" pitchFamily="34" charset="0"/>
              <a:buChar char="•"/>
            </a:pPr>
            <a:r>
              <a:rPr lang="ja-JP" altLang="en-US" sz="3200" dirty="0"/>
              <a:t>「職場環境改善を実施しようとする際のハードルは何か？」</a:t>
            </a:r>
            <a:endParaRPr lang="en-US" altLang="ja-JP" sz="3200" dirty="0"/>
          </a:p>
          <a:p>
            <a:pPr marL="457200" indent="-457200">
              <a:buFont typeface="Arial" panose="020B0604020202020204" pitchFamily="34" charset="0"/>
              <a:buChar char="•"/>
            </a:pPr>
            <a:r>
              <a:rPr lang="ja-JP" altLang="en-US" sz="3200" dirty="0"/>
              <a:t>「それをどう工夫したら乗り越えることができるか？」</a:t>
            </a:r>
            <a:endParaRPr lang="en-US" altLang="ja-JP" sz="3200" dirty="0"/>
          </a:p>
        </p:txBody>
      </p:sp>
    </p:spTree>
    <p:extLst>
      <p:ext uri="{BB962C8B-B14F-4D97-AF65-F5344CB8AC3E}">
        <p14:creationId xmlns:p14="http://schemas.microsoft.com/office/powerpoint/2010/main" val="4036263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グループワークの手順①</a:t>
            </a:r>
          </a:p>
        </p:txBody>
      </p:sp>
      <p:sp>
        <p:nvSpPr>
          <p:cNvPr id="3" name="コンテンツ プレースホルダー 2"/>
          <p:cNvSpPr>
            <a:spLocks noGrp="1"/>
          </p:cNvSpPr>
          <p:nvPr>
            <p:ph idx="1"/>
          </p:nvPr>
        </p:nvSpPr>
        <p:spPr/>
        <p:txBody>
          <a:bodyPr/>
          <a:lstStyle/>
          <a:p>
            <a:r>
              <a:rPr kumimoji="1" lang="ja-JP" altLang="en-US" dirty="0"/>
              <a:t>グループごとに、司会、発表者、記録係を決めてください。</a:t>
            </a:r>
            <a:endParaRPr kumimoji="1" lang="en-US" altLang="ja-JP" dirty="0"/>
          </a:p>
          <a:p>
            <a:pPr marL="0" indent="0">
              <a:buNone/>
            </a:pPr>
            <a:r>
              <a:rPr kumimoji="1" lang="ja-JP" altLang="en-US" sz="4000" u="sng" dirty="0"/>
              <a:t>最初の１０分間</a:t>
            </a:r>
            <a:endParaRPr kumimoji="1" lang="en-US" altLang="ja-JP" sz="4000" u="sng" dirty="0"/>
          </a:p>
          <a:p>
            <a:r>
              <a:rPr lang="ja-JP" altLang="en-US" dirty="0"/>
              <a:t>「職場環境改善を実施しようとする際のハードルは何か？（職場環境改善を実施するのが難しいのはなぜか）」について自由に意見を出してください。</a:t>
            </a:r>
            <a:endParaRPr lang="en-US" altLang="ja-JP" dirty="0"/>
          </a:p>
          <a:p>
            <a:r>
              <a:rPr lang="ja-JP" altLang="en-US" dirty="0"/>
              <a:t>グループごとに３つ以内のポイントにまとめてください。</a:t>
            </a:r>
            <a:endParaRPr lang="en-US" altLang="ja-JP" dirty="0"/>
          </a:p>
          <a:p>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smtClean="0"/>
              <a:t>18</a:t>
            </a:r>
            <a:endParaRPr kumimoji="1" lang="ja-JP" altLang="en-US"/>
          </a:p>
        </p:txBody>
      </p:sp>
    </p:spTree>
    <p:extLst>
      <p:ext uri="{BB962C8B-B14F-4D97-AF65-F5344CB8AC3E}">
        <p14:creationId xmlns:p14="http://schemas.microsoft.com/office/powerpoint/2010/main" val="2069473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グループワークの手順②</a:t>
            </a:r>
          </a:p>
        </p:txBody>
      </p:sp>
      <p:sp>
        <p:nvSpPr>
          <p:cNvPr id="3" name="コンテンツ プレースホルダー 2"/>
          <p:cNvSpPr>
            <a:spLocks noGrp="1"/>
          </p:cNvSpPr>
          <p:nvPr>
            <p:ph idx="1"/>
          </p:nvPr>
        </p:nvSpPr>
        <p:spPr>
          <a:xfrm>
            <a:off x="457200" y="1690689"/>
            <a:ext cx="8229600" cy="4641379"/>
          </a:xfrm>
        </p:spPr>
        <p:txBody>
          <a:bodyPr>
            <a:normAutofit/>
          </a:bodyPr>
          <a:lstStyle/>
          <a:p>
            <a:pPr marL="0" indent="0">
              <a:buNone/>
            </a:pPr>
            <a:r>
              <a:rPr kumimoji="1" lang="ja-JP" altLang="en-US" sz="4000" u="sng" dirty="0"/>
              <a:t>次の２０分間</a:t>
            </a:r>
            <a:endParaRPr kumimoji="1" lang="en-US" altLang="ja-JP" sz="4000" u="sng" dirty="0"/>
          </a:p>
          <a:p>
            <a:r>
              <a:rPr lang="ja-JP" altLang="en-US" dirty="0"/>
              <a:t>職場環境改善を実施するハードルについて出た、</a:t>
            </a:r>
            <a:r>
              <a:rPr lang="ja-JP" altLang="en-US" u="sng" dirty="0"/>
              <a:t>３つのポイント</a:t>
            </a:r>
            <a:r>
              <a:rPr lang="ja-JP" altLang="en-US" dirty="0"/>
              <a:t>について、「これらをどう工夫したら乗り越えることができるか？」について意見交換してしてください。</a:t>
            </a:r>
            <a:endParaRPr lang="en-US" altLang="ja-JP" dirty="0"/>
          </a:p>
          <a:p>
            <a:r>
              <a:rPr lang="ja-JP" altLang="en-US" dirty="0"/>
              <a:t>グループごとにそれぞれのポイントを超える方法をまとめてください。</a:t>
            </a:r>
            <a:endParaRPr lang="en-US" altLang="ja-JP" dirty="0"/>
          </a:p>
          <a:p>
            <a:endParaRPr kumimoji="1" lang="ja-JP" altLang="en-US" dirty="0"/>
          </a:p>
        </p:txBody>
      </p:sp>
    </p:spTree>
    <p:extLst>
      <p:ext uri="{BB962C8B-B14F-4D97-AF65-F5344CB8AC3E}">
        <p14:creationId xmlns:p14="http://schemas.microsoft.com/office/powerpoint/2010/main" val="22260961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グループワークの手順③</a:t>
            </a:r>
          </a:p>
        </p:txBody>
      </p:sp>
      <p:sp>
        <p:nvSpPr>
          <p:cNvPr id="3" name="コンテンツ プレースホルダー 2"/>
          <p:cNvSpPr>
            <a:spLocks noGrp="1"/>
          </p:cNvSpPr>
          <p:nvPr>
            <p:ph idx="1"/>
          </p:nvPr>
        </p:nvSpPr>
        <p:spPr>
          <a:xfrm>
            <a:off x="457200" y="1690689"/>
            <a:ext cx="8229600" cy="4435474"/>
          </a:xfrm>
        </p:spPr>
        <p:txBody>
          <a:bodyPr>
            <a:normAutofit/>
          </a:bodyPr>
          <a:lstStyle/>
          <a:p>
            <a:pPr marL="0" indent="0">
              <a:buNone/>
            </a:pPr>
            <a:r>
              <a:rPr lang="ja-JP" altLang="en-US" sz="4000" u="sng" dirty="0"/>
              <a:t>発表（１グループ</a:t>
            </a:r>
            <a:r>
              <a:rPr lang="en-US" altLang="ja-JP" sz="4000" u="sng" dirty="0"/>
              <a:t>3</a:t>
            </a:r>
            <a:r>
              <a:rPr lang="ja-JP" altLang="en-US" sz="4000" u="sng" dirty="0"/>
              <a:t>分）</a:t>
            </a:r>
            <a:endParaRPr lang="en-US" altLang="ja-JP" sz="4000" u="sng" dirty="0"/>
          </a:p>
          <a:p>
            <a:r>
              <a:rPr lang="ja-JP" altLang="en-US" dirty="0"/>
              <a:t>発表者は、どんなハードル（３つのポイント）があり、これをどう工夫して越えるかについてどんなアイデアがでたか、全体に向けて説明してください。</a:t>
            </a:r>
            <a:endParaRPr lang="en-US" altLang="ja-JP" dirty="0"/>
          </a:p>
          <a:p>
            <a:r>
              <a:rPr lang="ja-JP" altLang="en-US" dirty="0"/>
              <a:t>できるだけ模造紙などを使って、目で見えるようにして説明してください。</a:t>
            </a:r>
            <a:endParaRPr lang="en-US" altLang="ja-JP" dirty="0"/>
          </a:p>
          <a:p>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smtClean="0"/>
              <a:t>19</a:t>
            </a:r>
            <a:endParaRPr kumimoji="1" lang="ja-JP" altLang="en-US"/>
          </a:p>
        </p:txBody>
      </p:sp>
    </p:spTree>
    <p:extLst>
      <p:ext uri="{BB962C8B-B14F-4D97-AF65-F5344CB8AC3E}">
        <p14:creationId xmlns:p14="http://schemas.microsoft.com/office/powerpoint/2010/main" val="1249822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8011767" cy="1039604"/>
          </a:xfrm>
        </p:spPr>
        <p:txBody>
          <a:bodyPr>
            <a:normAutofit/>
          </a:bodyPr>
          <a:lstStyle/>
          <a:p>
            <a:r>
              <a:rPr lang="zh-TW" altLang="en-US" sz="3600" dirty="0"/>
              <a:t>第</a:t>
            </a:r>
            <a:r>
              <a:rPr lang="en-US" altLang="ja-JP" sz="3600" dirty="0"/>
              <a:t>2</a:t>
            </a:r>
            <a:r>
              <a:rPr lang="zh-TW" altLang="en-US" sz="3600" dirty="0"/>
              <a:t>部</a:t>
            </a:r>
            <a:r>
              <a:rPr lang="ja-JP" altLang="en-US" sz="3600" dirty="0"/>
              <a:t>「グループワーク」発表会</a:t>
            </a:r>
            <a:endParaRPr kumimoji="1" lang="ja-JP" altLang="en-US" sz="3600" dirty="0"/>
          </a:p>
        </p:txBody>
      </p:sp>
      <p:sp>
        <p:nvSpPr>
          <p:cNvPr id="3" name="コンテンツ プレースホルダー 2"/>
          <p:cNvSpPr>
            <a:spLocks noGrp="1"/>
          </p:cNvSpPr>
          <p:nvPr>
            <p:ph idx="1"/>
          </p:nvPr>
        </p:nvSpPr>
        <p:spPr>
          <a:xfrm>
            <a:off x="628650" y="1404731"/>
            <a:ext cx="7886700" cy="4605740"/>
          </a:xfrm>
        </p:spPr>
        <p:txBody>
          <a:bodyPr>
            <a:noAutofit/>
          </a:bodyPr>
          <a:lstStyle/>
          <a:p>
            <a:r>
              <a:rPr lang="ja-JP" altLang="ja-JP" sz="2400" dirty="0">
                <a:latin typeface="+mn-ea"/>
              </a:rPr>
              <a:t>全グループが発表すると時間が足りない場合には「ランダムに３つのグループを選んで発表してもらいます」とする方法もあります。</a:t>
            </a:r>
            <a:endParaRPr lang="en-US" altLang="ja-JP" sz="2400" dirty="0">
              <a:latin typeface="+mn-ea"/>
            </a:endParaRPr>
          </a:p>
          <a:p>
            <a:r>
              <a:rPr lang="ja-JP" altLang="en-US" sz="2400" dirty="0">
                <a:latin typeface="+mn-ea"/>
              </a:rPr>
              <a:t>グループの発表を時間厳守（</a:t>
            </a:r>
            <a:r>
              <a:rPr lang="en-US" altLang="ja-JP" sz="2400" dirty="0">
                <a:latin typeface="+mn-ea"/>
              </a:rPr>
              <a:t>3</a:t>
            </a:r>
            <a:r>
              <a:rPr lang="ja-JP" altLang="en-US" sz="2400" dirty="0">
                <a:latin typeface="+mn-ea"/>
              </a:rPr>
              <a:t>分間）で行うように伝えます。</a:t>
            </a:r>
            <a:endParaRPr lang="en-US" altLang="ja-JP" sz="2400" dirty="0">
              <a:latin typeface="+mn-ea"/>
            </a:endParaRPr>
          </a:p>
          <a:p>
            <a:r>
              <a:rPr lang="ja-JP" altLang="en-US" sz="2400" dirty="0">
                <a:latin typeface="+mn-ea"/>
              </a:rPr>
              <a:t>グループの発表が終わったら、講師は</a:t>
            </a:r>
            <a:r>
              <a:rPr lang="ja-JP" altLang="ja-JP" sz="2400" dirty="0">
                <a:latin typeface="+mn-ea"/>
              </a:rPr>
              <a:t>よい意見</a:t>
            </a:r>
            <a:r>
              <a:rPr lang="ja-JP" altLang="en-US" sz="2400" dirty="0">
                <a:latin typeface="+mn-ea"/>
              </a:rPr>
              <a:t>を</a:t>
            </a:r>
            <a:r>
              <a:rPr lang="en-US" altLang="ja-JP" sz="2400" dirty="0">
                <a:latin typeface="+mn-ea"/>
              </a:rPr>
              <a:t>1</a:t>
            </a:r>
            <a:r>
              <a:rPr lang="ja-JP" altLang="en-US" sz="2400" dirty="0" err="1">
                <a:latin typeface="+mn-ea"/>
              </a:rPr>
              <a:t>，</a:t>
            </a:r>
            <a:r>
              <a:rPr lang="en-US" altLang="ja-JP" sz="2400" dirty="0">
                <a:latin typeface="+mn-ea"/>
              </a:rPr>
              <a:t>2</a:t>
            </a:r>
            <a:r>
              <a:rPr lang="ja-JP" altLang="en-US" sz="2400" dirty="0">
                <a:latin typeface="+mn-ea"/>
              </a:rPr>
              <a:t>つ選んで褒めるようにします。</a:t>
            </a:r>
            <a:endParaRPr lang="en-US" altLang="ja-JP" sz="2400" dirty="0">
              <a:latin typeface="+mn-ea"/>
            </a:endParaRPr>
          </a:p>
          <a:p>
            <a:r>
              <a:rPr lang="ja-JP" altLang="en-US" sz="2400" dirty="0">
                <a:latin typeface="+mn-ea"/>
              </a:rPr>
              <a:t>「ここが難しい」という意見のみで解決の工夫が出ない場合には、他のグループに「この点、どうでした？」と尋ねてみるのもいいでしょう。講師が「正解」を話す必要はありません。</a:t>
            </a:r>
            <a:endParaRPr lang="ja-JP" altLang="ja-JP" sz="2400" dirty="0">
              <a:latin typeface="+mn-ea"/>
            </a:endParaRPr>
          </a:p>
        </p:txBody>
      </p:sp>
      <p:sp>
        <p:nvSpPr>
          <p:cNvPr id="4" name="テキスト ボックス 3"/>
          <p:cNvSpPr txBox="1"/>
          <p:nvPr/>
        </p:nvSpPr>
        <p:spPr>
          <a:xfrm>
            <a:off x="0" y="0"/>
            <a:ext cx="9144000" cy="369332"/>
          </a:xfrm>
          <a:prstGeom prst="rect">
            <a:avLst/>
          </a:prstGeom>
          <a:solidFill>
            <a:srgbClr val="FFC000"/>
          </a:solidFill>
        </p:spPr>
        <p:txBody>
          <a:bodyPr wrap="square" rtlCol="0">
            <a:spAutoFit/>
          </a:bodyPr>
          <a:lstStyle/>
          <a:p>
            <a:pPr algn="ctr"/>
            <a:r>
              <a:rPr kumimoji="1" lang="ja-JP" altLang="en-US" dirty="0"/>
              <a:t>研修講師用スライドです。研修では使用しません。</a:t>
            </a:r>
          </a:p>
        </p:txBody>
      </p:sp>
    </p:spTree>
    <p:extLst>
      <p:ext uri="{BB962C8B-B14F-4D97-AF65-F5344CB8AC3E}">
        <p14:creationId xmlns:p14="http://schemas.microsoft.com/office/powerpoint/2010/main" val="3619385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zh-TW" altLang="en-US" dirty="0"/>
              <a:t>第１部</a:t>
            </a:r>
            <a:r>
              <a:rPr lang="ja-JP" altLang="en-US" dirty="0"/>
              <a:t>「</a:t>
            </a:r>
            <a:r>
              <a:rPr lang="zh-TW" altLang="en-US" dirty="0"/>
              <a:t>講義</a:t>
            </a:r>
            <a:r>
              <a:rPr lang="ja-JP" altLang="en-US" dirty="0"/>
              <a:t>」の準備</a:t>
            </a:r>
            <a:endParaRPr kumimoji="1" lang="ja-JP" altLang="en-US" dirty="0"/>
          </a:p>
        </p:txBody>
      </p:sp>
      <p:sp>
        <p:nvSpPr>
          <p:cNvPr id="3" name="コンテンツ プレースホルダー 2"/>
          <p:cNvSpPr>
            <a:spLocks noGrp="1"/>
          </p:cNvSpPr>
          <p:nvPr>
            <p:ph idx="1"/>
          </p:nvPr>
        </p:nvSpPr>
        <p:spPr>
          <a:xfrm>
            <a:off x="628650" y="1544718"/>
            <a:ext cx="7886700" cy="4605740"/>
          </a:xfrm>
        </p:spPr>
        <p:txBody>
          <a:bodyPr>
            <a:noAutofit/>
          </a:bodyPr>
          <a:lstStyle/>
          <a:p>
            <a:r>
              <a:rPr lang="ja-JP" altLang="ja-JP" dirty="0"/>
              <a:t>テキスト『これからはじめる職場環境改善～スタートのための手引～』とスライドを資料として</a:t>
            </a:r>
            <a:r>
              <a:rPr lang="ja-JP" altLang="en-US" dirty="0"/>
              <a:t>受講者に配布</a:t>
            </a:r>
            <a:r>
              <a:rPr lang="ja-JP" altLang="ja-JP" dirty="0"/>
              <a:t>します。</a:t>
            </a:r>
            <a:endParaRPr lang="en-US" altLang="ja-JP" dirty="0"/>
          </a:p>
          <a:p>
            <a:r>
              <a:rPr lang="ja-JP" altLang="ja-JP" dirty="0"/>
              <a:t>ノートＰＣとＰＣプロジェクター、それにマイクを準備します。</a:t>
            </a:r>
            <a:endParaRPr lang="en-US" altLang="ja-JP" dirty="0"/>
          </a:p>
          <a:p>
            <a:r>
              <a:rPr lang="ja-JP" altLang="ja-JP" dirty="0"/>
              <a:t>第１部「講義」では、</a:t>
            </a:r>
            <a:r>
              <a:rPr lang="ja-JP" altLang="en-US" dirty="0"/>
              <a:t>ガイド</a:t>
            </a:r>
            <a:r>
              <a:rPr lang="ja-JP" altLang="ja-JP" dirty="0"/>
              <a:t>のねらいに沿って説明してください。状況に合わせ、</a:t>
            </a:r>
            <a:r>
              <a:rPr lang="ja-JP" altLang="en-US" dirty="0"/>
              <a:t>これ</a:t>
            </a:r>
            <a:r>
              <a:rPr lang="ja-JP" altLang="ja-JP" dirty="0"/>
              <a:t>以外のやり方、ファシリテーションの仕方を使っていただいても構いません。</a:t>
            </a:r>
          </a:p>
          <a:p>
            <a:pPr marL="0" indent="0">
              <a:buNone/>
            </a:pPr>
            <a:endParaRPr lang="en-US" altLang="ja-JP" dirty="0">
              <a:latin typeface="+mn-ea"/>
            </a:endParaRPr>
          </a:p>
          <a:p>
            <a:pPr marL="0" indent="0">
              <a:buNone/>
            </a:pPr>
            <a:endParaRPr kumimoji="1" lang="ja-JP" altLang="en-US" dirty="0">
              <a:latin typeface="+mn-ea"/>
            </a:endParaRPr>
          </a:p>
        </p:txBody>
      </p:sp>
      <p:sp>
        <p:nvSpPr>
          <p:cNvPr id="4" name="テキスト ボックス 3"/>
          <p:cNvSpPr txBox="1"/>
          <p:nvPr/>
        </p:nvSpPr>
        <p:spPr>
          <a:xfrm>
            <a:off x="0" y="0"/>
            <a:ext cx="9144000" cy="369332"/>
          </a:xfrm>
          <a:prstGeom prst="rect">
            <a:avLst/>
          </a:prstGeom>
          <a:solidFill>
            <a:srgbClr val="FFC000"/>
          </a:solidFill>
        </p:spPr>
        <p:txBody>
          <a:bodyPr wrap="square" rtlCol="0">
            <a:spAutoFit/>
          </a:bodyPr>
          <a:lstStyle/>
          <a:p>
            <a:pPr algn="ctr"/>
            <a:r>
              <a:rPr kumimoji="1" lang="ja-JP" altLang="en-US" dirty="0"/>
              <a:t>研修講師用スライドです。研修では使用しません。</a:t>
            </a:r>
          </a:p>
        </p:txBody>
      </p:sp>
      <p:sp>
        <p:nvSpPr>
          <p:cNvPr id="5" name="フッター プレースホルダー 4"/>
          <p:cNvSpPr>
            <a:spLocks noGrp="1"/>
          </p:cNvSpPr>
          <p:nvPr>
            <p:ph type="ftr" sz="quarter" idx="11"/>
          </p:nvPr>
        </p:nvSpPr>
        <p:spPr/>
        <p:txBody>
          <a:bodyPr/>
          <a:lstStyle/>
          <a:p>
            <a:r>
              <a:rPr kumimoji="1" lang="en-US" altLang="ja-JP" smtClean="0"/>
              <a:t>2</a:t>
            </a:r>
            <a:endParaRPr kumimoji="1" lang="ja-JP" altLang="en-US"/>
          </a:p>
        </p:txBody>
      </p:sp>
    </p:spTree>
    <p:extLst>
      <p:ext uri="{BB962C8B-B14F-4D97-AF65-F5344CB8AC3E}">
        <p14:creationId xmlns:p14="http://schemas.microsoft.com/office/powerpoint/2010/main" val="28640375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8962" y="2582233"/>
            <a:ext cx="7839521" cy="1590374"/>
          </a:xfrm>
        </p:spPr>
        <p:txBody>
          <a:bodyPr/>
          <a:lstStyle/>
          <a:p>
            <a:pPr algn="ctr"/>
            <a:r>
              <a:rPr kumimoji="1" lang="ja-JP" altLang="en-US" dirty="0"/>
              <a:t>第２部「グループワーク」</a:t>
            </a:r>
            <a:r>
              <a:rPr kumimoji="1" lang="en-US" altLang="ja-JP" dirty="0"/>
              <a:t/>
            </a:r>
            <a:br>
              <a:rPr kumimoji="1" lang="en-US" altLang="ja-JP" dirty="0"/>
            </a:br>
            <a:r>
              <a:rPr kumimoji="1" lang="ja-JP" altLang="en-US" dirty="0"/>
              <a:t>まとめと質疑</a:t>
            </a:r>
          </a:p>
        </p:txBody>
      </p:sp>
      <p:sp>
        <p:nvSpPr>
          <p:cNvPr id="3" name="フッター プレースホルダー 2"/>
          <p:cNvSpPr>
            <a:spLocks noGrp="1"/>
          </p:cNvSpPr>
          <p:nvPr>
            <p:ph type="ftr" sz="quarter" idx="11"/>
          </p:nvPr>
        </p:nvSpPr>
        <p:spPr/>
        <p:txBody>
          <a:bodyPr/>
          <a:lstStyle/>
          <a:p>
            <a:r>
              <a:rPr kumimoji="1" lang="en-US" altLang="ja-JP" smtClean="0"/>
              <a:t>20</a:t>
            </a:r>
            <a:endParaRPr kumimoji="1" lang="ja-JP" altLang="en-US"/>
          </a:p>
        </p:txBody>
      </p:sp>
    </p:spTree>
    <p:extLst>
      <p:ext uri="{BB962C8B-B14F-4D97-AF65-F5344CB8AC3E}">
        <p14:creationId xmlns:p14="http://schemas.microsoft.com/office/powerpoint/2010/main" val="9007890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8011767" cy="1039604"/>
          </a:xfrm>
        </p:spPr>
        <p:txBody>
          <a:bodyPr>
            <a:normAutofit fontScale="90000"/>
          </a:bodyPr>
          <a:lstStyle/>
          <a:p>
            <a:r>
              <a:rPr lang="zh-TW" altLang="en-US" sz="3600" dirty="0"/>
              <a:t>第</a:t>
            </a:r>
            <a:r>
              <a:rPr lang="en-US" altLang="ja-JP" sz="3600" dirty="0"/>
              <a:t>2</a:t>
            </a:r>
            <a:r>
              <a:rPr lang="zh-TW" altLang="en-US" sz="3600" dirty="0"/>
              <a:t>部</a:t>
            </a:r>
            <a:r>
              <a:rPr lang="ja-JP" altLang="en-US" sz="3600" dirty="0"/>
              <a:t>「グループワーク」</a:t>
            </a:r>
            <a:r>
              <a:rPr lang="ja-JP" altLang="en-US" sz="3600" dirty="0" smtClean="0"/>
              <a:t>まとめと質疑</a:t>
            </a:r>
            <a:endParaRPr kumimoji="1" lang="ja-JP" altLang="en-US" sz="3600" dirty="0"/>
          </a:p>
        </p:txBody>
      </p:sp>
      <p:sp>
        <p:nvSpPr>
          <p:cNvPr id="3" name="コンテンツ プレースホルダー 2"/>
          <p:cNvSpPr>
            <a:spLocks noGrp="1"/>
          </p:cNvSpPr>
          <p:nvPr>
            <p:ph idx="1"/>
          </p:nvPr>
        </p:nvSpPr>
        <p:spPr>
          <a:xfrm>
            <a:off x="628650" y="1404731"/>
            <a:ext cx="7886700" cy="4605740"/>
          </a:xfrm>
        </p:spPr>
        <p:txBody>
          <a:bodyPr>
            <a:noAutofit/>
          </a:bodyPr>
          <a:lstStyle/>
          <a:p>
            <a:r>
              <a:rPr lang="ja-JP" altLang="en-US" sz="2400" dirty="0">
                <a:latin typeface="+mn-ea"/>
              </a:rPr>
              <a:t>最後のまとめと、質疑を行います。</a:t>
            </a:r>
            <a:endParaRPr lang="en-US" altLang="ja-JP" sz="2400" dirty="0">
              <a:latin typeface="+mn-ea"/>
            </a:endParaRPr>
          </a:p>
          <a:p>
            <a:r>
              <a:rPr lang="ja-JP" altLang="en-US" sz="2400" dirty="0">
                <a:latin typeface="+mn-ea"/>
              </a:rPr>
              <a:t>グループ発表で</a:t>
            </a:r>
            <a:r>
              <a:rPr lang="ja-JP" altLang="ja-JP" sz="2400" dirty="0">
                <a:latin typeface="+mn-ea"/>
              </a:rPr>
              <a:t>よい意見が</a:t>
            </a:r>
            <a:r>
              <a:rPr lang="ja-JP" altLang="en-US" sz="2400" dirty="0">
                <a:latin typeface="+mn-ea"/>
              </a:rPr>
              <a:t>出た</a:t>
            </a:r>
            <a:r>
              <a:rPr lang="ja-JP" altLang="ja-JP" sz="2400" dirty="0">
                <a:latin typeface="+mn-ea"/>
              </a:rPr>
              <a:t>場合にはメモしておき、そこから３～５つ</a:t>
            </a:r>
            <a:r>
              <a:rPr lang="ja-JP" altLang="en-US" sz="2400" dirty="0">
                <a:latin typeface="+mn-ea"/>
              </a:rPr>
              <a:t>くらい</a:t>
            </a:r>
            <a:r>
              <a:rPr lang="ja-JP" altLang="ja-JP" sz="2400" dirty="0">
                <a:latin typeface="+mn-ea"/>
              </a:rPr>
              <a:t>の</a:t>
            </a:r>
            <a:r>
              <a:rPr lang="ja-JP" altLang="en-US" sz="2400" dirty="0">
                <a:latin typeface="+mn-ea"/>
              </a:rPr>
              <a:t>共通</a:t>
            </a:r>
            <a:r>
              <a:rPr lang="ja-JP" altLang="ja-JP" sz="2400" dirty="0">
                <a:latin typeface="+mn-ea"/>
              </a:rPr>
              <a:t>ポイントを</a:t>
            </a:r>
            <a:r>
              <a:rPr lang="ja-JP" altLang="en-US" sz="2400" dirty="0">
                <a:latin typeface="+mn-ea"/>
              </a:rPr>
              <a:t>まとめて最後の</a:t>
            </a:r>
            <a:r>
              <a:rPr lang="ja-JP" altLang="ja-JP" sz="2400" dirty="0">
                <a:latin typeface="+mn-ea"/>
              </a:rPr>
              <a:t>まとめに使う</a:t>
            </a:r>
            <a:r>
              <a:rPr lang="ja-JP" altLang="en-US" sz="2400" dirty="0">
                <a:latin typeface="+mn-ea"/>
              </a:rPr>
              <a:t>と効果的です</a:t>
            </a:r>
            <a:r>
              <a:rPr lang="ja-JP" altLang="ja-JP" sz="2400" dirty="0">
                <a:latin typeface="+mn-ea"/>
              </a:rPr>
              <a:t>。</a:t>
            </a:r>
          </a:p>
          <a:p>
            <a:r>
              <a:rPr lang="ja-JP" altLang="ja-JP" sz="2400" dirty="0">
                <a:latin typeface="+mn-ea"/>
              </a:rPr>
              <a:t>研修会が「職場環境改善はやはり難しい」という雰囲気にならないように注意します。</a:t>
            </a:r>
            <a:endParaRPr lang="en-US" altLang="ja-JP" sz="2400" dirty="0">
              <a:latin typeface="+mn-ea"/>
            </a:endParaRPr>
          </a:p>
          <a:p>
            <a:r>
              <a:rPr lang="ja-JP" altLang="ja-JP" sz="2400" dirty="0">
                <a:latin typeface="+mn-ea"/>
              </a:rPr>
              <a:t>時間があれば、数人の参加者を指名して、「今日のセミナーに参加して、どんなことを新しく学んだり感じたりしたでしょう？」と問いかけてみます。</a:t>
            </a:r>
            <a:r>
              <a:rPr lang="ja-JP" altLang="en-US" sz="2400" dirty="0">
                <a:latin typeface="+mn-ea"/>
              </a:rPr>
              <a:t>前向きな発言があれば評価（褒める）します。</a:t>
            </a:r>
            <a:endParaRPr lang="ja-JP" altLang="ja-JP" sz="2400" dirty="0">
              <a:latin typeface="+mn-ea"/>
            </a:endParaRPr>
          </a:p>
          <a:p>
            <a:r>
              <a:rPr lang="ja-JP" altLang="ja-JP" sz="2400" dirty="0">
                <a:latin typeface="+mn-ea"/>
              </a:rPr>
              <a:t>研修満足度のアンケート用紙への記入を依頼します。</a:t>
            </a:r>
            <a:r>
              <a:rPr lang="ja-JP" altLang="en-US" sz="2400" dirty="0">
                <a:latin typeface="+mn-ea"/>
              </a:rPr>
              <a:t>アンケート用紙の配付は、グループ発表の前にしておくと流れがスムーズです。</a:t>
            </a:r>
            <a:endParaRPr lang="ja-JP" altLang="ja-JP" sz="2400" dirty="0">
              <a:latin typeface="+mn-ea"/>
            </a:endParaRPr>
          </a:p>
        </p:txBody>
      </p:sp>
      <p:sp>
        <p:nvSpPr>
          <p:cNvPr id="4" name="テキスト ボックス 3"/>
          <p:cNvSpPr txBox="1"/>
          <p:nvPr/>
        </p:nvSpPr>
        <p:spPr>
          <a:xfrm>
            <a:off x="0" y="0"/>
            <a:ext cx="9144000" cy="369332"/>
          </a:xfrm>
          <a:prstGeom prst="rect">
            <a:avLst/>
          </a:prstGeom>
          <a:solidFill>
            <a:srgbClr val="FFC000"/>
          </a:solidFill>
        </p:spPr>
        <p:txBody>
          <a:bodyPr wrap="square" rtlCol="0">
            <a:spAutoFit/>
          </a:bodyPr>
          <a:lstStyle/>
          <a:p>
            <a:pPr algn="ctr"/>
            <a:r>
              <a:rPr kumimoji="1" lang="ja-JP" altLang="en-US" dirty="0"/>
              <a:t>研修講師用スライドです。研修では使用しません。</a:t>
            </a:r>
          </a:p>
        </p:txBody>
      </p:sp>
    </p:spTree>
    <p:extLst>
      <p:ext uri="{BB962C8B-B14F-4D97-AF65-F5344CB8AC3E}">
        <p14:creationId xmlns:p14="http://schemas.microsoft.com/office/powerpoint/2010/main" val="28734809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おわりに</a:t>
            </a:r>
          </a:p>
        </p:txBody>
      </p:sp>
      <p:sp>
        <p:nvSpPr>
          <p:cNvPr id="3" name="コンテンツ プレースホルダー 2"/>
          <p:cNvSpPr>
            <a:spLocks noGrp="1"/>
          </p:cNvSpPr>
          <p:nvPr>
            <p:ph idx="1"/>
          </p:nvPr>
        </p:nvSpPr>
        <p:spPr/>
        <p:txBody>
          <a:bodyPr/>
          <a:lstStyle/>
          <a:p>
            <a:r>
              <a:rPr lang="ja-JP" altLang="en-US" sz="3200" dirty="0">
                <a:latin typeface="+mj-ea"/>
                <a:ea typeface="+mj-ea"/>
              </a:rPr>
              <a:t>本日の研修はこれで終わりです。</a:t>
            </a:r>
            <a:endParaRPr lang="en-US" altLang="ja-JP" sz="3200" dirty="0">
              <a:latin typeface="+mj-ea"/>
              <a:ea typeface="+mj-ea"/>
            </a:endParaRPr>
          </a:p>
          <a:p>
            <a:r>
              <a:rPr lang="ja-JP" altLang="en-US" sz="3200" dirty="0">
                <a:latin typeface="+mj-ea"/>
                <a:ea typeface="+mj-ea"/>
              </a:rPr>
              <a:t>研修全体を通じてのご質問があればお願いいたします。</a:t>
            </a:r>
            <a:endParaRPr lang="en-US" altLang="ja-JP" sz="3200" dirty="0">
              <a:latin typeface="+mj-ea"/>
              <a:ea typeface="+mj-ea"/>
            </a:endParaRPr>
          </a:p>
          <a:p>
            <a:r>
              <a:rPr kumimoji="1" lang="ja-JP" altLang="en-US" sz="3200" dirty="0"/>
              <a:t>今日の研修</a:t>
            </a:r>
            <a:r>
              <a:rPr lang="ja-JP" altLang="en-US" sz="3200" dirty="0"/>
              <a:t>に参加して、職場環境改善についてどんなことを新しく学んだり、感じたりしたでしょう？各自でまとめてみましょう。</a:t>
            </a:r>
            <a:endParaRPr kumimoji="1" lang="ja-JP" altLang="en-US" sz="3200" dirty="0"/>
          </a:p>
        </p:txBody>
      </p:sp>
      <p:sp>
        <p:nvSpPr>
          <p:cNvPr id="4" name="フッター プレースホルダー 3"/>
          <p:cNvSpPr>
            <a:spLocks noGrp="1"/>
          </p:cNvSpPr>
          <p:nvPr>
            <p:ph type="ftr" sz="quarter" idx="11"/>
          </p:nvPr>
        </p:nvSpPr>
        <p:spPr/>
        <p:txBody>
          <a:bodyPr/>
          <a:lstStyle/>
          <a:p>
            <a:r>
              <a:rPr kumimoji="1" lang="en-US" altLang="ja-JP" smtClean="0"/>
              <a:t>21</a:t>
            </a:r>
            <a:endParaRPr kumimoji="1" lang="ja-JP" altLang="en-US"/>
          </a:p>
        </p:txBody>
      </p:sp>
    </p:spTree>
    <p:extLst>
      <p:ext uri="{BB962C8B-B14F-4D97-AF65-F5344CB8AC3E}">
        <p14:creationId xmlns:p14="http://schemas.microsoft.com/office/powerpoint/2010/main" val="3196991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dirty="0"/>
              <a:t>本日の研修の概要</a:t>
            </a:r>
            <a:endParaRPr kumimoji="1" lang="ja-JP" altLang="en-US" dirty="0"/>
          </a:p>
        </p:txBody>
      </p:sp>
      <p:sp>
        <p:nvSpPr>
          <p:cNvPr id="3" name="コンテンツ プレースホルダー 2"/>
          <p:cNvSpPr>
            <a:spLocks noGrp="1"/>
          </p:cNvSpPr>
          <p:nvPr>
            <p:ph idx="1"/>
          </p:nvPr>
        </p:nvSpPr>
        <p:spPr>
          <a:xfrm>
            <a:off x="628650" y="1590261"/>
            <a:ext cx="7886700" cy="4798737"/>
          </a:xfrm>
        </p:spPr>
        <p:txBody>
          <a:bodyPr>
            <a:normAutofit/>
          </a:bodyPr>
          <a:lstStyle/>
          <a:p>
            <a:r>
              <a:rPr lang="ja-JP" altLang="en-US" dirty="0">
                <a:latin typeface="+mn-ea"/>
              </a:rPr>
              <a:t>ねらい</a:t>
            </a:r>
            <a:r>
              <a:rPr lang="en-US" altLang="ja-JP" dirty="0" smtClean="0">
                <a:latin typeface="+mn-ea"/>
              </a:rPr>
              <a:t>:</a:t>
            </a:r>
            <a:r>
              <a:rPr lang="ja-JP" altLang="ja-JP" dirty="0" smtClean="0">
                <a:latin typeface="+mn-ea"/>
              </a:rPr>
              <a:t>ストレスチェック</a:t>
            </a:r>
            <a:r>
              <a:rPr lang="ja-JP" altLang="ja-JP" dirty="0">
                <a:latin typeface="+mn-ea"/>
              </a:rPr>
              <a:t>制度の中で職場環境改善をこれから始めようとしている事業場の担当者（人事労務担当者や産業保健スタッフ</a:t>
            </a:r>
            <a:r>
              <a:rPr lang="ja-JP" altLang="en-US" dirty="0">
                <a:latin typeface="+mn-ea"/>
              </a:rPr>
              <a:t>）向けに、職場環境改善の進め方を研修します。</a:t>
            </a:r>
            <a:endParaRPr lang="en-US" altLang="ja-JP" dirty="0">
              <a:latin typeface="+mn-ea"/>
            </a:endParaRPr>
          </a:p>
          <a:p>
            <a:r>
              <a:rPr lang="ja-JP" altLang="en-US" dirty="0">
                <a:latin typeface="+mn-ea"/>
              </a:rPr>
              <a:t>研修は講義とグループワークからなっています。</a:t>
            </a:r>
            <a:endParaRPr lang="en-US" altLang="ja-JP" dirty="0">
              <a:latin typeface="+mn-ea"/>
            </a:endParaRPr>
          </a:p>
          <a:p>
            <a:r>
              <a:rPr kumimoji="1" lang="ja-JP" altLang="en-US" dirty="0">
                <a:latin typeface="+mn-ea"/>
              </a:rPr>
              <a:t>スケジュール</a:t>
            </a:r>
            <a:r>
              <a:rPr lang="ja-JP" altLang="en-US" dirty="0">
                <a:latin typeface="+mn-ea"/>
              </a:rPr>
              <a:t>はおおよそ以下の通りです。</a:t>
            </a:r>
            <a:endParaRPr kumimoji="1" lang="en-US" altLang="ja-JP" dirty="0">
              <a:latin typeface="+mn-ea"/>
            </a:endParaRPr>
          </a:p>
          <a:p>
            <a:pPr lvl="1">
              <a:buFont typeface="Wingdings" panose="05000000000000000000" pitchFamily="2" charset="2"/>
              <a:buChar char="n"/>
            </a:pPr>
            <a:r>
              <a:rPr kumimoji="1" lang="ja-JP" altLang="en-US" dirty="0">
                <a:latin typeface="+mn-ea"/>
              </a:rPr>
              <a:t>講義（質疑含む）</a:t>
            </a:r>
            <a:r>
              <a:rPr lang="en-US" altLang="ja-JP" dirty="0">
                <a:latin typeface="+mn-ea"/>
              </a:rPr>
              <a:t>50</a:t>
            </a:r>
            <a:r>
              <a:rPr lang="ja-JP" altLang="en-US" dirty="0">
                <a:latin typeface="+mn-ea"/>
              </a:rPr>
              <a:t>分</a:t>
            </a:r>
            <a:endParaRPr lang="en-US" altLang="ja-JP" dirty="0">
              <a:latin typeface="+mn-ea"/>
            </a:endParaRPr>
          </a:p>
          <a:p>
            <a:pPr lvl="1">
              <a:buFont typeface="Wingdings" panose="05000000000000000000" pitchFamily="2" charset="2"/>
              <a:buChar char="n"/>
            </a:pPr>
            <a:r>
              <a:rPr kumimoji="1" lang="ja-JP" altLang="en-US" dirty="0">
                <a:latin typeface="+mn-ea"/>
              </a:rPr>
              <a:t>休憩 </a:t>
            </a:r>
            <a:r>
              <a:rPr kumimoji="1" lang="en-US" altLang="ja-JP" dirty="0">
                <a:latin typeface="+mn-ea"/>
              </a:rPr>
              <a:t>5</a:t>
            </a:r>
            <a:r>
              <a:rPr kumimoji="1" lang="ja-JP" altLang="en-US" dirty="0">
                <a:latin typeface="+mn-ea"/>
              </a:rPr>
              <a:t>分</a:t>
            </a:r>
            <a:endParaRPr kumimoji="1" lang="en-US" altLang="ja-JP" dirty="0">
              <a:latin typeface="+mn-ea"/>
            </a:endParaRPr>
          </a:p>
          <a:p>
            <a:pPr lvl="1">
              <a:buFont typeface="Wingdings" panose="05000000000000000000" pitchFamily="2" charset="2"/>
              <a:buChar char="n"/>
            </a:pPr>
            <a:r>
              <a:rPr lang="ja-JP" altLang="en-US" dirty="0">
                <a:latin typeface="+mn-ea"/>
              </a:rPr>
              <a:t>グループワーク </a:t>
            </a:r>
            <a:r>
              <a:rPr lang="en-US" altLang="ja-JP" dirty="0">
                <a:latin typeface="+mn-ea"/>
              </a:rPr>
              <a:t>50</a:t>
            </a:r>
            <a:r>
              <a:rPr lang="ja-JP" altLang="en-US" dirty="0">
                <a:latin typeface="+mn-ea"/>
              </a:rPr>
              <a:t>分</a:t>
            </a:r>
            <a:endParaRPr lang="en-US" altLang="ja-JP" dirty="0">
              <a:latin typeface="+mn-ea"/>
            </a:endParaRPr>
          </a:p>
          <a:p>
            <a:pPr lvl="1">
              <a:buFont typeface="Wingdings" panose="05000000000000000000" pitchFamily="2" charset="2"/>
              <a:buChar char="n"/>
            </a:pPr>
            <a:r>
              <a:rPr kumimoji="1" lang="ja-JP" altLang="en-US" dirty="0">
                <a:latin typeface="+mn-ea"/>
              </a:rPr>
              <a:t>まとめ</a:t>
            </a:r>
            <a:r>
              <a:rPr kumimoji="1" lang="en-US" altLang="ja-JP" dirty="0">
                <a:latin typeface="+mn-ea"/>
              </a:rPr>
              <a:t>10</a:t>
            </a:r>
            <a:r>
              <a:rPr kumimoji="1" lang="ja-JP" altLang="en-US" dirty="0">
                <a:latin typeface="+mn-ea"/>
              </a:rPr>
              <a:t>分</a:t>
            </a:r>
            <a:endParaRPr kumimoji="1" lang="en-US" altLang="ja-JP" dirty="0">
              <a:latin typeface="+mn-ea"/>
            </a:endParaRPr>
          </a:p>
          <a:p>
            <a:endParaRPr kumimoji="1" lang="ja-JP" altLang="en-US" dirty="0"/>
          </a:p>
        </p:txBody>
      </p:sp>
    </p:spTree>
    <p:extLst>
      <p:ext uri="{BB962C8B-B14F-4D97-AF65-F5344CB8AC3E}">
        <p14:creationId xmlns:p14="http://schemas.microsoft.com/office/powerpoint/2010/main" val="3132809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6781" y="459005"/>
            <a:ext cx="7886700" cy="1325563"/>
          </a:xfrm>
        </p:spPr>
        <p:txBody>
          <a:bodyPr>
            <a:normAutofit fontScale="90000"/>
          </a:bodyPr>
          <a:lstStyle/>
          <a:p>
            <a:pPr algn="ctr"/>
            <a:r>
              <a:rPr kumimoji="1" lang="ja-JP" altLang="en-US" sz="4000" b="1" dirty="0"/>
              <a:t>第１部　講義</a:t>
            </a:r>
            <a:r>
              <a:rPr kumimoji="1" lang="en-US" altLang="ja-JP" sz="4000" b="1" dirty="0"/>
              <a:t/>
            </a:r>
            <a:br>
              <a:rPr kumimoji="1" lang="en-US" altLang="ja-JP" sz="4000" b="1" dirty="0"/>
            </a:br>
            <a:r>
              <a:rPr lang="ja-JP" altLang="en-US" sz="4000" b="1" dirty="0"/>
              <a:t>「これからはじめる職場環境改善」</a:t>
            </a:r>
            <a:r>
              <a:rPr lang="en-US" altLang="ja-JP" sz="4000" b="1" dirty="0"/>
              <a:t/>
            </a:r>
            <a:br>
              <a:rPr lang="en-US" altLang="ja-JP" sz="4000" b="1" dirty="0"/>
            </a:br>
            <a:r>
              <a:rPr lang="ja-JP" altLang="en-US" sz="4000" b="1" dirty="0"/>
              <a:t>内容</a:t>
            </a:r>
            <a:endParaRPr kumimoji="1" lang="ja-JP" altLang="en-US" sz="4000" b="1" dirty="0"/>
          </a:p>
        </p:txBody>
      </p:sp>
      <p:sp>
        <p:nvSpPr>
          <p:cNvPr id="3" name="コンテンツ プレースホルダー 2"/>
          <p:cNvSpPr>
            <a:spLocks noGrp="1"/>
          </p:cNvSpPr>
          <p:nvPr>
            <p:ph idx="1"/>
          </p:nvPr>
        </p:nvSpPr>
        <p:spPr>
          <a:xfrm>
            <a:off x="915892" y="1884573"/>
            <a:ext cx="7496587" cy="3866199"/>
          </a:xfrm>
          <a:solidFill>
            <a:srgbClr val="92D050"/>
          </a:solidFill>
        </p:spPr>
        <p:txBody>
          <a:bodyPr>
            <a:normAutofit lnSpcReduction="10000"/>
          </a:bodyPr>
          <a:lstStyle/>
          <a:p>
            <a:pPr marL="0" indent="0">
              <a:buNone/>
            </a:pPr>
            <a:r>
              <a:rPr lang="ja-JP" altLang="en-US" sz="2400" dirty="0"/>
              <a:t>　　はじめに</a:t>
            </a:r>
            <a:endParaRPr lang="en-US" altLang="ja-JP" sz="2400" dirty="0"/>
          </a:p>
          <a:p>
            <a:pPr marL="0" indent="0">
              <a:buNone/>
            </a:pPr>
            <a:r>
              <a:rPr lang="en-US" altLang="ja-JP" sz="2400" dirty="0"/>
              <a:t>Ⅰ</a:t>
            </a:r>
            <a:r>
              <a:rPr lang="ja-JP" altLang="en-US" sz="2400" dirty="0"/>
              <a:t>　職場環境改善の有用性</a:t>
            </a:r>
            <a:endParaRPr lang="en-US" altLang="ja-JP" sz="2400" dirty="0"/>
          </a:p>
          <a:p>
            <a:pPr marL="0" indent="0">
              <a:buNone/>
            </a:pPr>
            <a:r>
              <a:rPr lang="en-US" altLang="ja-JP" sz="2400" dirty="0"/>
              <a:t>Ⅱ</a:t>
            </a:r>
            <a:r>
              <a:rPr lang="ja-JP" altLang="en-US" sz="2400" dirty="0"/>
              <a:t>　ストレスチェック制度で職場環境改善を</a:t>
            </a:r>
            <a:endParaRPr lang="en-US" altLang="ja-JP" sz="2400" dirty="0"/>
          </a:p>
          <a:p>
            <a:pPr marL="0" indent="0">
              <a:buNone/>
            </a:pPr>
            <a:r>
              <a:rPr lang="ja-JP" altLang="en-US" sz="2400" dirty="0"/>
              <a:t>　　どうはじめるか</a:t>
            </a:r>
            <a:endParaRPr lang="en-US" altLang="ja-JP" sz="2400" dirty="0"/>
          </a:p>
          <a:p>
            <a:pPr marL="0" indent="0">
              <a:buNone/>
            </a:pPr>
            <a:r>
              <a:rPr lang="en-US" altLang="ja-JP" sz="2400" dirty="0"/>
              <a:t>Ⅲ</a:t>
            </a:r>
            <a:r>
              <a:rPr lang="ja-JP" altLang="en-US" sz="2400" dirty="0"/>
              <a:t>　職場環境改善の実施モデル：改善主導別</a:t>
            </a:r>
            <a:endParaRPr lang="en-US" altLang="ja-JP" sz="2400" dirty="0"/>
          </a:p>
          <a:p>
            <a:pPr marL="0" indent="0">
              <a:buNone/>
            </a:pPr>
            <a:r>
              <a:rPr lang="ja-JP" altLang="en-US" sz="2400" dirty="0"/>
              <a:t>　　フローチャート</a:t>
            </a:r>
            <a:endParaRPr lang="en-US" altLang="ja-JP" sz="2400" dirty="0"/>
          </a:p>
          <a:p>
            <a:pPr marL="0" indent="0">
              <a:buNone/>
            </a:pPr>
            <a:r>
              <a:rPr lang="en-US" altLang="ja-JP" sz="2400" dirty="0"/>
              <a:t>Ⅳ</a:t>
            </a:r>
            <a:r>
              <a:rPr lang="ja-JP" altLang="en-US" sz="2400" dirty="0"/>
              <a:t>　具体的な取り組み事例</a:t>
            </a:r>
            <a:endParaRPr lang="en-US" altLang="ja-JP" sz="2400" dirty="0"/>
          </a:p>
          <a:p>
            <a:pPr marL="0" indent="0">
              <a:buNone/>
            </a:pPr>
            <a:r>
              <a:rPr lang="en-US" altLang="ja-JP" sz="2400" dirty="0"/>
              <a:t>Ⅴ</a:t>
            </a:r>
            <a:r>
              <a:rPr lang="ja-JP" altLang="en-US" sz="2400" dirty="0"/>
              <a:t>　便利な資料情報</a:t>
            </a:r>
            <a:endParaRPr lang="en-US" altLang="ja-JP" sz="2400" dirty="0"/>
          </a:p>
          <a:p>
            <a:pPr marL="0" indent="0">
              <a:buNone/>
            </a:pPr>
            <a:r>
              <a:rPr lang="ja-JP" altLang="en-US" sz="2400" dirty="0"/>
              <a:t>　　コラム</a:t>
            </a:r>
            <a:endParaRPr lang="en-US" altLang="ja-JP" sz="2400" dirty="0"/>
          </a:p>
        </p:txBody>
      </p:sp>
      <p:sp>
        <p:nvSpPr>
          <p:cNvPr id="4" name="テキスト ボックス 3"/>
          <p:cNvSpPr txBox="1"/>
          <p:nvPr/>
        </p:nvSpPr>
        <p:spPr>
          <a:xfrm>
            <a:off x="796274" y="5827202"/>
            <a:ext cx="7735824" cy="646331"/>
          </a:xfrm>
          <a:prstGeom prst="rect">
            <a:avLst/>
          </a:prstGeom>
          <a:noFill/>
        </p:spPr>
        <p:txBody>
          <a:bodyPr wrap="square" rtlCol="0">
            <a:spAutoFit/>
          </a:bodyPr>
          <a:lstStyle/>
          <a:p>
            <a:r>
              <a:rPr kumimoji="1" lang="ja-JP" altLang="en-US" dirty="0"/>
              <a:t>注：スライド中に示されているページ数は</a:t>
            </a:r>
            <a:r>
              <a:rPr lang="ja-JP" altLang="ja-JP" dirty="0"/>
              <a:t>『これからはじめる職場環境改善～スタートのための手引～』</a:t>
            </a:r>
            <a:r>
              <a:rPr kumimoji="1" lang="ja-JP" altLang="en-US" dirty="0"/>
              <a:t>の対応するページを示しています。</a:t>
            </a:r>
          </a:p>
        </p:txBody>
      </p:sp>
      <p:sp>
        <p:nvSpPr>
          <p:cNvPr id="5" name="フッター プレースホルダー 4"/>
          <p:cNvSpPr>
            <a:spLocks noGrp="1"/>
          </p:cNvSpPr>
          <p:nvPr>
            <p:ph type="ftr" sz="quarter" idx="11"/>
          </p:nvPr>
        </p:nvSpPr>
        <p:spPr/>
        <p:txBody>
          <a:bodyPr/>
          <a:lstStyle/>
          <a:p>
            <a:r>
              <a:rPr kumimoji="1" lang="en-US" altLang="ja-JP" smtClean="0"/>
              <a:t>3</a:t>
            </a:r>
            <a:endParaRPr kumimoji="1" lang="ja-JP" altLang="en-US"/>
          </a:p>
        </p:txBody>
      </p:sp>
    </p:spTree>
    <p:extLst>
      <p:ext uri="{BB962C8B-B14F-4D97-AF65-F5344CB8AC3E}">
        <p14:creationId xmlns:p14="http://schemas.microsoft.com/office/powerpoint/2010/main" val="3851034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150" y="162791"/>
            <a:ext cx="7736783" cy="1325563"/>
          </a:xfrm>
        </p:spPr>
        <p:txBody>
          <a:bodyPr>
            <a:normAutofit/>
          </a:bodyPr>
          <a:lstStyle/>
          <a:p>
            <a:r>
              <a:rPr lang="ja-JP" altLang="en-US" sz="4000" dirty="0"/>
              <a:t>はじめに</a:t>
            </a:r>
            <a:r>
              <a:rPr lang="en-US" altLang="ja-JP" sz="2400" dirty="0"/>
              <a:t>(2</a:t>
            </a:r>
            <a:r>
              <a:rPr lang="ja-JP" altLang="en-US" sz="2400" dirty="0"/>
              <a:t>ページ）</a:t>
            </a:r>
            <a:endParaRPr kumimoji="1" lang="ja-JP" altLang="en-US" sz="4000" dirty="0"/>
          </a:p>
        </p:txBody>
      </p:sp>
      <p:sp>
        <p:nvSpPr>
          <p:cNvPr id="3" name="コンテンツ プレースホルダー 2"/>
          <p:cNvSpPr>
            <a:spLocks noGrp="1"/>
          </p:cNvSpPr>
          <p:nvPr>
            <p:ph idx="1"/>
          </p:nvPr>
        </p:nvSpPr>
        <p:spPr>
          <a:xfrm>
            <a:off x="372151" y="1217898"/>
            <a:ext cx="8467106" cy="4888124"/>
          </a:xfrm>
        </p:spPr>
        <p:txBody>
          <a:bodyPr>
            <a:noAutofit/>
          </a:bodyPr>
          <a:lstStyle/>
          <a:p>
            <a:pPr>
              <a:lnSpc>
                <a:spcPct val="120000"/>
              </a:lnSpc>
              <a:spcBef>
                <a:spcPts val="0"/>
              </a:spcBef>
            </a:pPr>
            <a:r>
              <a:rPr lang="ja-JP" altLang="en-US" sz="2400" dirty="0"/>
              <a:t>ストレスチェックの集団分析を活用した職場環境改善は努力義務</a:t>
            </a:r>
            <a:endParaRPr lang="en-US" altLang="ja-JP" sz="2400" dirty="0"/>
          </a:p>
          <a:p>
            <a:pPr>
              <a:lnSpc>
                <a:spcPct val="120000"/>
              </a:lnSpc>
              <a:spcBef>
                <a:spcPts val="0"/>
              </a:spcBef>
            </a:pPr>
            <a:r>
              <a:rPr lang="ja-JP" altLang="en-US" sz="2400" dirty="0"/>
              <a:t>厚生労働省の第</a:t>
            </a:r>
            <a:r>
              <a:rPr lang="en-US" altLang="ja-JP" sz="2400" dirty="0"/>
              <a:t>13</a:t>
            </a:r>
            <a:r>
              <a:rPr lang="ja-JP" altLang="en-US" sz="2400" dirty="0"/>
              <a:t>次労働災害防止計画</a:t>
            </a:r>
            <a:r>
              <a:rPr lang="zh-TW" altLang="en-US" sz="2400" dirty="0"/>
              <a:t>（計画期間：</a:t>
            </a:r>
            <a:r>
              <a:rPr lang="en-US" altLang="zh-TW" sz="2400" dirty="0"/>
              <a:t>2018</a:t>
            </a:r>
            <a:r>
              <a:rPr lang="zh-TW" altLang="en-US" sz="2400" dirty="0"/>
              <a:t>年度～</a:t>
            </a:r>
            <a:r>
              <a:rPr lang="en-US" altLang="ja-JP" sz="2400" dirty="0"/>
              <a:t>2022</a:t>
            </a:r>
            <a:r>
              <a:rPr lang="ja-JP" altLang="en-US" sz="2400" dirty="0"/>
              <a:t>年度）では職場環境改善を行う事業場</a:t>
            </a:r>
            <a:r>
              <a:rPr lang="en-US" altLang="ja-JP" sz="2400" dirty="0"/>
              <a:t>60</a:t>
            </a:r>
            <a:r>
              <a:rPr lang="ja-JP" altLang="en-US" sz="2400" dirty="0"/>
              <a:t>％以上を目標</a:t>
            </a:r>
            <a:endParaRPr lang="en-US" altLang="ja-JP" sz="2400" dirty="0"/>
          </a:p>
          <a:p>
            <a:pPr>
              <a:lnSpc>
                <a:spcPct val="120000"/>
              </a:lnSpc>
              <a:spcBef>
                <a:spcPts val="0"/>
              </a:spcBef>
            </a:pPr>
            <a:endParaRPr lang="en-US" altLang="ja-JP" sz="2400" dirty="0"/>
          </a:p>
          <a:p>
            <a:pPr>
              <a:lnSpc>
                <a:spcPct val="120000"/>
              </a:lnSpc>
              <a:spcBef>
                <a:spcPts val="0"/>
              </a:spcBef>
            </a:pPr>
            <a:r>
              <a:rPr lang="ja-JP" altLang="en-US" sz="2400" dirty="0"/>
              <a:t>この研修は、これからストレスチェック制度の中で職場環境改善を始めようとしている事業場の担当者 </a:t>
            </a:r>
            <a:r>
              <a:rPr lang="en-US" altLang="ja-JP" sz="2400" dirty="0"/>
              <a:t>(</a:t>
            </a:r>
            <a:r>
              <a:rPr lang="ja-JP" altLang="en-US" sz="2400" dirty="0"/>
              <a:t>人事労務担当者や産業保健スタッフ</a:t>
            </a:r>
            <a:r>
              <a:rPr lang="en-US" altLang="ja-JP" sz="2400" dirty="0"/>
              <a:t>) </a:t>
            </a:r>
            <a:r>
              <a:rPr lang="ja-JP" altLang="en-US" sz="2400" dirty="0"/>
              <a:t>を対象にしています。</a:t>
            </a:r>
            <a:endParaRPr lang="en-US" altLang="ja-JP" sz="2400" dirty="0"/>
          </a:p>
          <a:p>
            <a:pPr>
              <a:lnSpc>
                <a:spcPct val="120000"/>
              </a:lnSpc>
              <a:spcBef>
                <a:spcPts val="0"/>
              </a:spcBef>
            </a:pPr>
            <a:r>
              <a:rPr lang="ja-JP" altLang="en-US" sz="2400" dirty="0"/>
              <a:t>職場環境改善をどのようにスタートするか、その方法について学びます</a:t>
            </a:r>
            <a:endParaRPr lang="en-US" altLang="ja-JP" sz="2400" dirty="0"/>
          </a:p>
        </p:txBody>
      </p:sp>
      <p:sp>
        <p:nvSpPr>
          <p:cNvPr id="6" name="下矢印 5"/>
          <p:cNvSpPr/>
          <p:nvPr/>
        </p:nvSpPr>
        <p:spPr>
          <a:xfrm>
            <a:off x="3773510" y="3316310"/>
            <a:ext cx="1352282" cy="480878"/>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96983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600" dirty="0"/>
              <a:t>Ⅰ</a:t>
            </a:r>
            <a:r>
              <a:rPr lang="ja-JP" altLang="en-US" sz="3600" dirty="0"/>
              <a:t>　職場環境改善の有効性に</a:t>
            </a:r>
            <a:r>
              <a:rPr lang="ja-JP" altLang="en-US" sz="3600" dirty="0" smtClean="0"/>
              <a:t>ついて</a:t>
            </a:r>
            <a:r>
              <a:rPr lang="en-US" altLang="ja-JP" sz="3600" dirty="0" smtClean="0"/>
              <a:t/>
            </a:r>
            <a:br>
              <a:rPr lang="en-US" altLang="ja-JP" sz="3600" dirty="0" smtClean="0"/>
            </a:br>
            <a:r>
              <a:rPr lang="en-US" altLang="ja-JP" sz="2400" dirty="0" smtClean="0">
                <a:solidFill>
                  <a:prstClr val="black"/>
                </a:solidFill>
              </a:rPr>
              <a:t>(5</a:t>
            </a:r>
            <a:r>
              <a:rPr lang="ja-JP" altLang="en-US" sz="2400" dirty="0" smtClean="0">
                <a:solidFill>
                  <a:prstClr val="black"/>
                </a:solidFill>
              </a:rPr>
              <a:t>ページ</a:t>
            </a:r>
            <a:r>
              <a:rPr lang="ja-JP" altLang="en-US" sz="2400" dirty="0">
                <a:solidFill>
                  <a:prstClr val="black"/>
                </a:solidFill>
              </a:rPr>
              <a:t>）</a:t>
            </a:r>
            <a:endParaRPr kumimoji="1" lang="ja-JP" altLang="en-US" sz="3600" dirty="0"/>
          </a:p>
        </p:txBody>
      </p:sp>
      <p:sp>
        <p:nvSpPr>
          <p:cNvPr id="3" name="コンテンツ プレースホルダー 2"/>
          <p:cNvSpPr>
            <a:spLocks noGrp="1"/>
          </p:cNvSpPr>
          <p:nvPr>
            <p:ph idx="1"/>
          </p:nvPr>
        </p:nvSpPr>
        <p:spPr>
          <a:xfrm>
            <a:off x="628650" y="1825625"/>
            <a:ext cx="7886700" cy="4497902"/>
          </a:xfrm>
        </p:spPr>
        <p:txBody>
          <a:bodyPr>
            <a:normAutofit/>
          </a:bodyPr>
          <a:lstStyle/>
          <a:p>
            <a:pPr marL="514350" indent="-514350">
              <a:buFont typeface="+mj-lt"/>
              <a:buAutoNum type="arabicPeriod"/>
            </a:pPr>
            <a:r>
              <a:rPr lang="ja-JP" altLang="en-US" dirty="0"/>
              <a:t>職場環境改善は健康状態を改善し生産性を向上させる根拠のある活動</a:t>
            </a:r>
            <a:endParaRPr lang="en-US" altLang="ja-JP" dirty="0"/>
          </a:p>
          <a:p>
            <a:pPr marL="514350" indent="-514350">
              <a:buFont typeface="+mj-lt"/>
              <a:buAutoNum type="arabicPeriod"/>
            </a:pPr>
            <a:r>
              <a:rPr lang="ja-JP" altLang="en-US" dirty="0"/>
              <a:t>ストレスチェック制度においても職場環境改善がストレスの改善に有効</a:t>
            </a:r>
            <a:endParaRPr lang="en-US" altLang="ja-JP" dirty="0"/>
          </a:p>
          <a:p>
            <a:pPr lvl="1"/>
            <a:r>
              <a:rPr lang="ja-JP" altLang="en-US" dirty="0"/>
              <a:t>職場環境改善を経験した労働者のうち約６割が自分たちのストレスを減らすのに「有用だった」と回答</a:t>
            </a:r>
            <a:endParaRPr lang="en-US" altLang="ja-JP" dirty="0"/>
          </a:p>
          <a:p>
            <a:pPr lvl="1"/>
            <a:r>
              <a:rPr lang="ja-JP" altLang="en-US" dirty="0"/>
              <a:t>職場環境改善を経験した労働者では心理的ストレス反応が改善</a:t>
            </a:r>
            <a:endParaRPr lang="en-US" altLang="ja-JP" dirty="0"/>
          </a:p>
          <a:p>
            <a:pPr marL="514350" indent="-514350">
              <a:buFont typeface="+mj-lt"/>
              <a:buAutoNum type="arabicPeriod"/>
            </a:pPr>
            <a:r>
              <a:rPr lang="ja-JP" altLang="en-US" dirty="0"/>
              <a:t>職場環境改善は生産性の向上にも効果</a:t>
            </a:r>
            <a:endParaRPr lang="en-US" altLang="ja-JP" dirty="0"/>
          </a:p>
          <a:p>
            <a:pPr lvl="1"/>
            <a:r>
              <a:rPr lang="ja-JP" altLang="en-US" dirty="0"/>
              <a:t>職場環境改善の実施にかかる費用に対して、実施の結果生産性が向上して得られる利益は約２倍</a:t>
            </a:r>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ja-JP" smtClean="0"/>
              <a:t>4</a:t>
            </a:r>
            <a:endParaRPr kumimoji="1" lang="ja-JP" altLang="en-US"/>
          </a:p>
        </p:txBody>
      </p:sp>
    </p:spTree>
    <p:extLst>
      <p:ext uri="{BB962C8B-B14F-4D97-AF65-F5344CB8AC3E}">
        <p14:creationId xmlns:p14="http://schemas.microsoft.com/office/powerpoint/2010/main" val="266451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955993"/>
          </a:xfrm>
        </p:spPr>
        <p:txBody>
          <a:bodyPr>
            <a:normAutofit/>
          </a:bodyPr>
          <a:lstStyle/>
          <a:p>
            <a:pPr algn="ctr"/>
            <a:r>
              <a:rPr lang="ja-JP" altLang="en-US" sz="3600" dirty="0"/>
              <a:t>職場環境改善の有効性の根拠</a:t>
            </a:r>
            <a:endParaRPr kumimoji="1" lang="ja-JP" altLang="en-US" sz="3600"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3979971572"/>
              </p:ext>
            </p:extLst>
          </p:nvPr>
        </p:nvGraphicFramePr>
        <p:xfrm>
          <a:off x="537210" y="1321119"/>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グラフ 4"/>
          <p:cNvGraphicFramePr/>
          <p:nvPr>
            <p:extLst>
              <p:ext uri="{D42A27DB-BD31-4B8C-83A1-F6EECF244321}">
                <p14:modId xmlns:p14="http://schemas.microsoft.com/office/powerpoint/2010/main" val="2019289768"/>
              </p:ext>
            </p:extLst>
          </p:nvPr>
        </p:nvGraphicFramePr>
        <p:xfrm>
          <a:off x="6341143" y="1962943"/>
          <a:ext cx="2282190" cy="1643380"/>
        </p:xfrm>
        <a:graphic>
          <a:graphicData uri="http://schemas.openxmlformats.org/drawingml/2006/chart">
            <c:chart xmlns:c="http://schemas.openxmlformats.org/drawingml/2006/chart" xmlns:r="http://schemas.openxmlformats.org/officeDocument/2006/relationships" r:id="rId8"/>
          </a:graphicData>
        </a:graphic>
      </p:graphicFrame>
      <p:sp>
        <p:nvSpPr>
          <p:cNvPr id="6" name="テキスト ボックス 5"/>
          <p:cNvSpPr txBox="1"/>
          <p:nvPr/>
        </p:nvSpPr>
        <p:spPr>
          <a:xfrm>
            <a:off x="4697730" y="2784633"/>
            <a:ext cx="1535430" cy="492443"/>
          </a:xfrm>
          <a:prstGeom prst="rect">
            <a:avLst/>
          </a:prstGeom>
          <a:noFill/>
        </p:spPr>
        <p:txBody>
          <a:bodyPr wrap="square" rtlCol="0">
            <a:spAutoFit/>
          </a:bodyPr>
          <a:lstStyle/>
          <a:p>
            <a:pPr lvl="0"/>
            <a:r>
              <a:rPr lang="ja-JP" altLang="en-US" sz="1200" dirty="0"/>
              <a:t>（浅井他</a:t>
            </a:r>
            <a:r>
              <a:rPr lang="en-US" altLang="ja-JP" sz="1200" dirty="0"/>
              <a:t>, </a:t>
            </a:r>
            <a:r>
              <a:rPr lang="ja-JP" altLang="en-US" sz="1200" dirty="0"/>
              <a:t>産業ストレス研究</a:t>
            </a:r>
            <a:r>
              <a:rPr lang="en-US" altLang="ja-JP" sz="1200" dirty="0"/>
              <a:t> 2018</a:t>
            </a:r>
            <a:r>
              <a:rPr lang="en-US" altLang="ja-JP" sz="1400" dirty="0"/>
              <a:t>)</a:t>
            </a:r>
            <a:endParaRPr lang="ja-JP" altLang="en-US" sz="1200" dirty="0"/>
          </a:p>
        </p:txBody>
      </p:sp>
      <p:sp>
        <p:nvSpPr>
          <p:cNvPr id="7" name="テキスト ボックス 6"/>
          <p:cNvSpPr txBox="1"/>
          <p:nvPr/>
        </p:nvSpPr>
        <p:spPr>
          <a:xfrm>
            <a:off x="1381125" y="3004883"/>
            <a:ext cx="2514600" cy="261610"/>
          </a:xfrm>
          <a:prstGeom prst="rect">
            <a:avLst/>
          </a:prstGeom>
          <a:noFill/>
        </p:spPr>
        <p:txBody>
          <a:bodyPr wrap="square" rtlCol="0">
            <a:spAutoFit/>
          </a:bodyPr>
          <a:lstStyle/>
          <a:p>
            <a:pPr lvl="0"/>
            <a:r>
              <a:rPr lang="ja-JP" altLang="en-US" sz="1100" dirty="0">
                <a:solidFill>
                  <a:schemeClr val="bg1"/>
                </a:solidFill>
              </a:rPr>
              <a:t>（吉川他</a:t>
            </a:r>
            <a:r>
              <a:rPr lang="en-US" altLang="ja-JP" sz="1100" dirty="0">
                <a:solidFill>
                  <a:schemeClr val="bg1"/>
                </a:solidFill>
              </a:rPr>
              <a:t>, </a:t>
            </a:r>
            <a:r>
              <a:rPr lang="ja-JP" altLang="en-US" sz="1100" dirty="0">
                <a:solidFill>
                  <a:schemeClr val="bg1"/>
                </a:solidFill>
              </a:rPr>
              <a:t>産業ストレス研究</a:t>
            </a:r>
            <a:r>
              <a:rPr lang="en-US" altLang="ja-JP" sz="1100" dirty="0">
                <a:solidFill>
                  <a:schemeClr val="bg1"/>
                </a:solidFill>
              </a:rPr>
              <a:t> 2013)</a:t>
            </a:r>
            <a:endParaRPr lang="ja-JP" altLang="en-US" sz="1100" dirty="0">
              <a:solidFill>
                <a:schemeClr val="bg1"/>
              </a:solidFill>
            </a:endParaRPr>
          </a:p>
        </p:txBody>
      </p:sp>
      <p:graphicFrame>
        <p:nvGraphicFramePr>
          <p:cNvPr id="9" name="コンテンツ プレースホルダー 6"/>
          <p:cNvGraphicFramePr>
            <a:graphicFrameLocks/>
          </p:cNvGraphicFramePr>
          <p:nvPr>
            <p:extLst>
              <p:ext uri="{D42A27DB-BD31-4B8C-83A1-F6EECF244321}">
                <p14:modId xmlns:p14="http://schemas.microsoft.com/office/powerpoint/2010/main" val="1243706531"/>
              </p:ext>
            </p:extLst>
          </p:nvPr>
        </p:nvGraphicFramePr>
        <p:xfrm>
          <a:off x="-70865" y="3417571"/>
          <a:ext cx="4642865" cy="2872774"/>
        </p:xfrm>
        <a:graphic>
          <a:graphicData uri="http://schemas.openxmlformats.org/drawingml/2006/chart">
            <c:chart xmlns:c="http://schemas.openxmlformats.org/drawingml/2006/chart" xmlns:r="http://schemas.openxmlformats.org/officeDocument/2006/relationships" r:id="rId9"/>
          </a:graphicData>
        </a:graphic>
      </p:graphicFrame>
      <p:sp>
        <p:nvSpPr>
          <p:cNvPr id="10" name="テキスト ボックス 9"/>
          <p:cNvSpPr txBox="1"/>
          <p:nvPr/>
        </p:nvSpPr>
        <p:spPr>
          <a:xfrm>
            <a:off x="313455" y="6373441"/>
            <a:ext cx="2948940" cy="276999"/>
          </a:xfrm>
          <a:prstGeom prst="rect">
            <a:avLst/>
          </a:prstGeom>
          <a:noFill/>
        </p:spPr>
        <p:txBody>
          <a:bodyPr wrap="square" rtlCol="0">
            <a:spAutoFit/>
          </a:bodyPr>
          <a:lstStyle/>
          <a:p>
            <a:r>
              <a:rPr lang="en-US" altLang="ja-JP" sz="1200" dirty="0"/>
              <a:t>(</a:t>
            </a:r>
            <a:r>
              <a:rPr lang="ja-JP" altLang="en-US" sz="1200" dirty="0"/>
              <a:t>今村他</a:t>
            </a:r>
            <a:r>
              <a:rPr lang="en-US" altLang="ja-JP" sz="1200" dirty="0"/>
              <a:t>,</a:t>
            </a:r>
            <a:r>
              <a:rPr lang="ja-JP" altLang="en-US" sz="1200" dirty="0"/>
              <a:t> </a:t>
            </a:r>
            <a:r>
              <a:rPr lang="en-US" altLang="ja-JP" sz="1200" dirty="0"/>
              <a:t>J</a:t>
            </a:r>
            <a:r>
              <a:rPr lang="ja-JP" altLang="en-US" sz="1200" dirty="0"/>
              <a:t> </a:t>
            </a:r>
            <a:r>
              <a:rPr lang="en-US" altLang="ja-JP" sz="1200" dirty="0" err="1"/>
              <a:t>Occup</a:t>
            </a:r>
            <a:r>
              <a:rPr lang="ja-JP" altLang="en-US" sz="1200" dirty="0"/>
              <a:t> </a:t>
            </a:r>
            <a:r>
              <a:rPr lang="en-US" altLang="ja-JP" sz="1200" dirty="0"/>
              <a:t>Health</a:t>
            </a:r>
            <a:r>
              <a:rPr lang="ja-JP" altLang="en-US" sz="1200" dirty="0"/>
              <a:t> </a:t>
            </a:r>
            <a:r>
              <a:rPr lang="en-US" altLang="ja-JP" sz="1200" dirty="0"/>
              <a:t>2018)</a:t>
            </a:r>
            <a:endParaRPr kumimoji="1" lang="ja-JP" altLang="en-US" sz="1200" dirty="0"/>
          </a:p>
        </p:txBody>
      </p:sp>
      <p:sp>
        <p:nvSpPr>
          <p:cNvPr id="11" name="正方形/長方形 10"/>
          <p:cNvSpPr/>
          <p:nvPr/>
        </p:nvSpPr>
        <p:spPr>
          <a:xfrm>
            <a:off x="4617719" y="5010513"/>
            <a:ext cx="1351892" cy="461665"/>
          </a:xfrm>
          <a:prstGeom prst="rect">
            <a:avLst/>
          </a:prstGeom>
        </p:spPr>
        <p:txBody>
          <a:bodyPr wrap="square">
            <a:spAutoFit/>
          </a:bodyPr>
          <a:lstStyle/>
          <a:p>
            <a:pPr lvl="0" algn="ctr"/>
            <a:r>
              <a:rPr lang="ja-JP" altLang="en-US" sz="1200" dirty="0">
                <a:solidFill>
                  <a:schemeClr val="bg1"/>
                </a:solidFill>
              </a:rPr>
              <a:t>（吉村他</a:t>
            </a:r>
            <a:r>
              <a:rPr lang="en-US" altLang="ja-JP" sz="1200" dirty="0">
                <a:solidFill>
                  <a:schemeClr val="bg1"/>
                </a:solidFill>
              </a:rPr>
              <a:t>, </a:t>
            </a:r>
            <a:r>
              <a:rPr lang="ja-JP" altLang="en-US" sz="1200" dirty="0">
                <a:solidFill>
                  <a:schemeClr val="bg1"/>
                </a:solidFill>
              </a:rPr>
              <a:t>産衛誌 </a:t>
            </a:r>
            <a:r>
              <a:rPr lang="en-US" altLang="ja-JP" sz="1200" dirty="0">
                <a:solidFill>
                  <a:schemeClr val="bg1"/>
                </a:solidFill>
              </a:rPr>
              <a:t>2013)</a:t>
            </a:r>
            <a:endParaRPr lang="ja-JP" altLang="en-US" sz="1200" dirty="0">
              <a:solidFill>
                <a:schemeClr val="bg1"/>
              </a:solidFill>
            </a:endParaRPr>
          </a:p>
        </p:txBody>
      </p:sp>
      <p:graphicFrame>
        <p:nvGraphicFramePr>
          <p:cNvPr id="14" name="グラフ 13"/>
          <p:cNvGraphicFramePr/>
          <p:nvPr>
            <p:extLst>
              <p:ext uri="{D42A27DB-BD31-4B8C-83A1-F6EECF244321}">
                <p14:modId xmlns:p14="http://schemas.microsoft.com/office/powerpoint/2010/main" val="1932665950"/>
              </p:ext>
            </p:extLst>
          </p:nvPr>
        </p:nvGraphicFramePr>
        <p:xfrm>
          <a:off x="6015330" y="4702410"/>
          <a:ext cx="4038114" cy="2155590"/>
        </p:xfrm>
        <a:graphic>
          <a:graphicData uri="http://schemas.openxmlformats.org/drawingml/2006/chart">
            <c:chart xmlns:c="http://schemas.openxmlformats.org/drawingml/2006/chart" xmlns:r="http://schemas.openxmlformats.org/officeDocument/2006/relationships" r:id="rId10"/>
          </a:graphicData>
        </a:graphic>
      </p:graphicFrame>
      <p:sp>
        <p:nvSpPr>
          <p:cNvPr id="15" name="テキスト ボックス 14"/>
          <p:cNvSpPr txBox="1"/>
          <p:nvPr/>
        </p:nvSpPr>
        <p:spPr>
          <a:xfrm>
            <a:off x="4752775" y="3784498"/>
            <a:ext cx="3121225" cy="1200329"/>
          </a:xfrm>
          <a:prstGeom prst="rect">
            <a:avLst/>
          </a:prstGeom>
          <a:noFill/>
        </p:spPr>
        <p:txBody>
          <a:bodyPr wrap="square" rtlCol="0">
            <a:spAutoFit/>
          </a:bodyPr>
          <a:lstStyle/>
          <a:p>
            <a:pPr lvl="0"/>
            <a:r>
              <a:rPr lang="ja-JP" altLang="ja-JP" b="1" dirty="0">
                <a:solidFill>
                  <a:schemeClr val="bg1"/>
                </a:solidFill>
              </a:rPr>
              <a:t>職場環境改善の費用に対して、生産性が向上して得られる利益は約２倍</a:t>
            </a:r>
            <a:endParaRPr lang="en-US" altLang="ja-JP" b="1" dirty="0">
              <a:solidFill>
                <a:schemeClr val="bg1"/>
              </a:solidFill>
            </a:endParaRPr>
          </a:p>
          <a:p>
            <a:endParaRPr kumimoji="1" lang="ja-JP" altLang="en-US" dirty="0"/>
          </a:p>
        </p:txBody>
      </p:sp>
      <p:sp>
        <p:nvSpPr>
          <p:cNvPr id="3" name="テキスト ボックス 2"/>
          <p:cNvSpPr txBox="1"/>
          <p:nvPr/>
        </p:nvSpPr>
        <p:spPr>
          <a:xfrm>
            <a:off x="4686178" y="5817038"/>
            <a:ext cx="1211878" cy="646331"/>
          </a:xfrm>
          <a:prstGeom prst="rect">
            <a:avLst/>
          </a:prstGeom>
          <a:noFill/>
        </p:spPr>
        <p:txBody>
          <a:bodyPr wrap="square" rtlCol="0">
            <a:spAutoFit/>
          </a:bodyPr>
          <a:lstStyle/>
          <a:p>
            <a:r>
              <a:rPr kumimoji="1" lang="ja-JP" altLang="en-US" sz="1200" dirty="0"/>
              <a:t>主な費用は参加した従業員の間接人件費</a:t>
            </a:r>
          </a:p>
        </p:txBody>
      </p:sp>
    </p:spTree>
    <p:extLst>
      <p:ext uri="{BB962C8B-B14F-4D97-AF65-F5344CB8AC3E}">
        <p14:creationId xmlns:p14="http://schemas.microsoft.com/office/powerpoint/2010/main" val="412508002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デフォルト">
      <a:majorFont>
        <a:latin typeface="Meiryo UI"/>
        <a:ea typeface="メイリオ"/>
        <a:cs typeface=""/>
      </a:majorFont>
      <a:minorFont>
        <a:latin typeface="Meiryo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5228</TotalTime>
  <Words>3953</Words>
  <Application>Microsoft Office PowerPoint</Application>
  <PresentationFormat>画面に合わせる (4:3)</PresentationFormat>
  <Paragraphs>493</Paragraphs>
  <Slides>42</Slides>
  <Notes>35</Notes>
  <HiddenSlides>0</HiddenSlides>
  <MMClips>0</MMClips>
  <ScaleCrop>false</ScaleCrop>
  <HeadingPairs>
    <vt:vector size="6" baseType="variant">
      <vt:variant>
        <vt:lpstr>使用されているフォント</vt:lpstr>
      </vt:variant>
      <vt:variant>
        <vt:i4>11</vt:i4>
      </vt:variant>
      <vt:variant>
        <vt:lpstr>テーマ</vt:lpstr>
      </vt:variant>
      <vt:variant>
        <vt:i4>3</vt:i4>
      </vt:variant>
      <vt:variant>
        <vt:lpstr>スライド タイトル</vt:lpstr>
      </vt:variant>
      <vt:variant>
        <vt:i4>42</vt:i4>
      </vt:variant>
    </vt:vector>
  </HeadingPairs>
  <TitlesOfParts>
    <vt:vector size="56" baseType="lpstr">
      <vt:lpstr>HGP創英角ｺﾞｼｯｸUB</vt:lpstr>
      <vt:lpstr>HG創英角ｺﾞｼｯｸUB</vt:lpstr>
      <vt:lpstr>Meiryo UI</vt:lpstr>
      <vt:lpstr>ＭＳ Ｐゴシック</vt:lpstr>
      <vt:lpstr>ＭＳ 明朝</vt:lpstr>
      <vt:lpstr>メイリオ</vt:lpstr>
      <vt:lpstr>Arial</vt:lpstr>
      <vt:lpstr>Calibri</vt:lpstr>
      <vt:lpstr>Century</vt:lpstr>
      <vt:lpstr>Times New Roman</vt:lpstr>
      <vt:lpstr>Wingdings</vt:lpstr>
      <vt:lpstr>Office テーマ</vt:lpstr>
      <vt:lpstr>1_Office ​​テーマ</vt:lpstr>
      <vt:lpstr>4_Office テーマ</vt:lpstr>
      <vt:lpstr>これから はじめる 職場環境改善 ～スタートのための手引き～</vt:lpstr>
      <vt:lpstr>研修の概要(1)</vt:lpstr>
      <vt:lpstr>研修の概要(2)</vt:lpstr>
      <vt:lpstr>第１部「講義」の準備</vt:lpstr>
      <vt:lpstr>本日の研修の概要</vt:lpstr>
      <vt:lpstr>第１部　講義 「これからはじめる職場環境改善」 内容</vt:lpstr>
      <vt:lpstr>はじめに(2ページ）</vt:lpstr>
      <vt:lpstr>Ⅰ　職場環境改善の有効性について (5ページ）</vt:lpstr>
      <vt:lpstr>職場環境改善の有効性の根拠</vt:lpstr>
      <vt:lpstr>Ⅱ ストレスチェック制度で職場環境改善をどうはじめるか (5ページ）</vt:lpstr>
      <vt:lpstr>　　　　　　ストレスチェック制度を利用した職場環境改善はPDCAサイクルで行う</vt:lpstr>
      <vt:lpstr>7つの成功の秘訣（6ページ）</vt:lpstr>
      <vt:lpstr>2　主導型別にみた職場環境改善の３つの方式(7ページ）</vt:lpstr>
      <vt:lpstr>主導型別それぞれの方式の 特徴、メリットとデメリット(8ページ)</vt:lpstr>
      <vt:lpstr>3　職場環境改善に向けたPDCA サイクルの各ステップでの実施事項(1)</vt:lpstr>
      <vt:lpstr>3　職場環境改善に向けたPDCA サイクルの各ステップでの実施事項(2)</vt:lpstr>
      <vt:lpstr>3　職場環境改善に向けたPDCA サイクルの各ステップでの実施事項(3)</vt:lpstr>
      <vt:lpstr>3　職場環境改善に向けたPDCA サイクルの各ステップでの実施事項(4)</vt:lpstr>
      <vt:lpstr>集団分析結果、職場の状況の分析、職場環境改善の計画と期待できる効果の例（15ページ）</vt:lpstr>
      <vt:lpstr>3　職場環境改善に向けたPDCA サイクルの各ステップでの実施事項(5)</vt:lpstr>
      <vt:lpstr>4　職場環境改善を成功させる秘訣をPDCA別にまとめました(19,20ページ）</vt:lpstr>
      <vt:lpstr>Ⅲ　職場環境の実施モデル：改善主導別 職場環境改善フローチャート</vt:lpstr>
      <vt:lpstr>1　経営層主導型の職場環境改善の流れ（21ページ）</vt:lpstr>
      <vt:lpstr>2　管理監督者主導型の職場環境改善の流れ（22ページ）</vt:lpstr>
      <vt:lpstr>3　従業員参加型職場環境改善の流れ（23ページ）</vt:lpstr>
      <vt:lpstr>Ⅳ　具体的な取り組み事例(24-26ページ）</vt:lpstr>
      <vt:lpstr>コラム：ポジティブなメンタルヘルスの 　　　　ための職場環境改善(8ページ）</vt:lpstr>
      <vt:lpstr>コラム：従業員参加型職場環境改善(27,28ページ）</vt:lpstr>
      <vt:lpstr>従業員参加型の職場環境改善が 効果的である理由</vt:lpstr>
      <vt:lpstr>従業員参加型職場環境改善では 小集団討議（60分）を活用します</vt:lpstr>
      <vt:lpstr>便利な資料情報(29,30ページ）</vt:lpstr>
      <vt:lpstr>第１部のまとめ</vt:lpstr>
      <vt:lpstr>質疑と休憩</vt:lpstr>
      <vt:lpstr>第2部「グループワーク」の準備</vt:lpstr>
      <vt:lpstr>第２部　グループワーク</vt:lpstr>
      <vt:lpstr>グループワークの手順①</vt:lpstr>
      <vt:lpstr>グループワークの手順②</vt:lpstr>
      <vt:lpstr>グループワークの手順③</vt:lpstr>
      <vt:lpstr>第2部「グループワーク」発表会</vt:lpstr>
      <vt:lpstr>第２部「グループワーク」 まとめと質疑</vt:lpstr>
      <vt:lpstr>第2部「グループワーク」まとめと質疑</vt:lpstr>
      <vt:lpstr>おわりに</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odagiri</dc:creator>
  <cp:lastModifiedBy>kawakami norito</cp:lastModifiedBy>
  <cp:revision>241</cp:revision>
  <cp:lastPrinted>2018-10-17T08:24:46Z</cp:lastPrinted>
  <dcterms:created xsi:type="dcterms:W3CDTF">2018-04-09T02:26:15Z</dcterms:created>
  <dcterms:modified xsi:type="dcterms:W3CDTF">2018-10-28T15:17:53Z</dcterms:modified>
</cp:coreProperties>
</file>